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MuseoModerno Medium" panose="020B0604020202020204" charset="0"/>
      <p:regular r:id="rId14"/>
    </p:embeddedFont>
    <p:embeddedFont>
      <p:font typeface="Source Sans 3" panose="020B0604020202020204" charset="0"/>
      <p:regular r:id="rId15"/>
    </p:embeddedFont>
    <p:embeddedFont>
      <p:font typeface="Source Sans 3 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0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B23E162-FE91-F4A8-5E2D-F7A20C18C8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39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B5EC9AC-2F0E-DE86-82CC-ABE1C6884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07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607121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Stili Cognitivi e Stili di Apprendimento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925119" y="2568253"/>
            <a:ext cx="4722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 percorso per comprendere come ogni studente elabora le informazioni, apprende e si sviluppa in modo unico. Esploreremo le differenze individuali, le tipologie di stili cognitivi e le strategie per una didattica personalizzata e inclusiva.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3925119" y="3303166"/>
            <a:ext cx="1721793" cy="233214"/>
          </a:xfrm>
          <a:prstGeom prst="roundRect">
            <a:avLst>
              <a:gd name="adj" fmla="val 6383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3999533" y="3340373"/>
            <a:ext cx="2030164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ELABORAZIONE DELLE INFORMAZIONI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708898" y="3303166"/>
            <a:ext cx="1190774" cy="233214"/>
          </a:xfrm>
          <a:prstGeom prst="roundRect">
            <a:avLst>
              <a:gd name="adj" fmla="val 6383"/>
            </a:avLst>
          </a:prstGeom>
          <a:noFill/>
          <a:ln/>
          <a:effectLst>
            <a:outerShdw blurRad="101600" dist="50800" dir="16200000" algn="bl" rotWithShape="0">
              <a:srgbClr val="325F7B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5783312" y="3340373"/>
            <a:ext cx="1499146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DIFFERENZE INDIVIDUALI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6961659" y="3303166"/>
            <a:ext cx="1644476" cy="233214"/>
          </a:xfrm>
          <a:prstGeom prst="roundRect">
            <a:avLst>
              <a:gd name="adj" fmla="val 6383"/>
            </a:avLst>
          </a:prstGeom>
          <a:noFill/>
          <a:ln/>
          <a:effectLst>
            <a:outerShdw blurRad="101600" dist="50800" dir="16200000" algn="bl" rotWithShape="0">
              <a:srgbClr val="325F7B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7036073" y="3340373"/>
            <a:ext cx="1952848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APPRENDIMENTO PERSONALIZZATO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86582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Definizioni Fondamentali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622152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Prima di approfondire, è essenziale distinguere i concetti chiave che guidano questo percorso. Comprendere la differenza tra stile cognitivo e stile di apprendimento è il primo passo per una didattica consapevole.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06822" y="2158603"/>
            <a:ext cx="4103191" cy="1998315"/>
          </a:xfrm>
          <a:prstGeom prst="roundRect">
            <a:avLst>
              <a:gd name="adj" fmla="val 931"/>
            </a:avLst>
          </a:prstGeom>
          <a:solidFill>
            <a:srgbClr val="325F7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30796" y="2282577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Stile Cognitivo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30796" y="2600399"/>
            <a:ext cx="3855244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È il </a:t>
            </a:r>
            <a:r>
              <a:rPr lang="en-US" sz="9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modo di pensare</a:t>
            </a: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abituale di una persona: il pattern mentale con cui si elaborano le informazioni, si risolvono problemi e si prendono decisioni. È stabile nel tempo e caratterizza l'approccio cognitivo individuale.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2282577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Stile di Apprendimento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2600399"/>
            <a:ext cx="3924598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È il </a:t>
            </a:r>
            <a:r>
              <a:rPr lang="en-US" sz="9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modo di imparare</a:t>
            </a: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preferito da ciascuno studente: l'insieme di strategie e approcci che facilitano l'acquisizione di nuove conoscenze e competenze. Si manifesta nelle preferenze sensoriali e metodologiche.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728046" y="3335313"/>
            <a:ext cx="3924598" cy="682079"/>
          </a:xfrm>
          <a:prstGeom prst="roundRect">
            <a:avLst>
              <a:gd name="adj" fmla="val 2728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020" y="3519860"/>
            <a:ext cx="155004" cy="12397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130998" y="3477890"/>
            <a:ext cx="339767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Conoscere questi stili permette di valorizzare le potenzialità di ogni studente.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260946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Strategia e Stile: Qual è la Differenza?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896517"/>
            <a:ext cx="8608963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Spesso i due termini vengono confusi, ma rappresentano concetti distinti con implicazioni pratiche diverse nella didattica.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234505"/>
            <a:ext cx="8151763" cy="1111597"/>
          </a:xfrm>
          <a:prstGeom prst="roundRect">
            <a:avLst>
              <a:gd name="adj" fmla="val 167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496119" y="2234505"/>
            <a:ext cx="4075881" cy="1111597"/>
          </a:xfrm>
          <a:prstGeom prst="rect">
            <a:avLst/>
          </a:prstGeom>
          <a:solidFill>
            <a:srgbClr val="F3EE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620092" y="2358479"/>
            <a:ext cx="382793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Strategia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20092" y="2626742"/>
            <a:ext cx="3683394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Una </a:t>
            </a:r>
            <a:r>
              <a:rPr lang="en-US" sz="9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scelta specifica</a:t>
            </a: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 consapevole adottata per affrontare un compito o risolvere un problema. È flessibile e può essere modificata in base al contesto e agli obiettivi.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572000" y="2234505"/>
            <a:ext cx="4075881" cy="1111597"/>
          </a:xfrm>
          <a:prstGeom prst="rect">
            <a:avLst/>
          </a:prstGeom>
          <a:solidFill>
            <a:srgbClr val="F3EE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Shape 7"/>
          <p:cNvSpPr/>
          <p:nvPr/>
        </p:nvSpPr>
        <p:spPr>
          <a:xfrm>
            <a:off x="4572000" y="2234505"/>
            <a:ext cx="14288" cy="1111597"/>
          </a:xfrm>
          <a:prstGeom prst="roundRect">
            <a:avLst>
              <a:gd name="adj" fmla="val 130228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695974" y="2358479"/>
            <a:ext cx="382793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Stile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95974" y="2626742"/>
            <a:ext cx="3626241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Una </a:t>
            </a:r>
            <a:r>
              <a:rPr lang="en-US" sz="9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modalità abituale</a:t>
            </a: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 ricorrente di affrontare le situazioni cognitive. È più stabile nel tempo e riflette la personalità cognitiva dell'individuo.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96119" y="3485629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Comprendere questa distinzione aiuta l'insegnante a progettare interventi didattici più mirati ed efficaci, riconoscendo quando intervenire sulle strategie e quando rispettare lo stile dello studente.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441052"/>
            <a:ext cx="4722763" cy="375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Perché è Importante Conoscerli?</a:t>
            </a:r>
            <a:endParaRPr lang="en-US" sz="23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991121"/>
            <a:ext cx="300410" cy="3004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925119" y="1437010"/>
            <a:ext cx="4722763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Motivazione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3925119" y="1694557"/>
            <a:ext cx="4722763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Riconoscere lo stile dello studente aumenta la sua motivazione intrinseca. Quando si sente compreso e valorizzato, partecipa con maggiore entusiasmo e impegno alle attività didattiche.</a:t>
            </a:r>
            <a:endParaRPr lang="en-US" sz="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5119" y="2305794"/>
            <a:ext cx="300410" cy="30041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925119" y="2751683"/>
            <a:ext cx="4722763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Personalizzazione</a:t>
            </a:r>
            <a:endParaRPr lang="en-US" sz="1150" dirty="0"/>
          </a:p>
        </p:txBody>
      </p:sp>
      <p:sp>
        <p:nvSpPr>
          <p:cNvPr id="9" name="Text 4"/>
          <p:cNvSpPr/>
          <p:nvPr/>
        </p:nvSpPr>
        <p:spPr>
          <a:xfrm>
            <a:off x="3925119" y="3009230"/>
            <a:ext cx="4722763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La conoscenza degli stili permette di adattare metodi, materiali e attività alle esigenze specifiche di ciascuno, rendendo l'apprendimento più efficace e accessibile per tutti.</a:t>
            </a:r>
            <a:endParaRPr lang="en-US" sz="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5119" y="3620467"/>
            <a:ext cx="300410" cy="30041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925119" y="4066356"/>
            <a:ext cx="4722763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Successo Scolastico</a:t>
            </a:r>
            <a:endParaRPr lang="en-US" sz="1150" dirty="0"/>
          </a:p>
        </p:txBody>
      </p:sp>
      <p:sp>
        <p:nvSpPr>
          <p:cNvPr id="12" name="Text 6"/>
          <p:cNvSpPr/>
          <p:nvPr/>
        </p:nvSpPr>
        <p:spPr>
          <a:xfrm>
            <a:off x="3925119" y="4323904"/>
            <a:ext cx="4722763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Una didattica rispettosa degli stili cognitivi favorisce il successo formativo, riduce l'insuccesso e supporta il benessere emotivo e cognitivo degli studenti nel lungo periodo.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248519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Differenze Individuali e Ruolo dell'Insegnante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946077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Valorizzare le Diversità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2263899"/>
            <a:ext cx="392459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Ogni studente porta con sé un patrimonio cognitivo unico. Le differenze individuali non sono ostacoli, ma </a:t>
            </a:r>
            <a:r>
              <a:rPr lang="en-US" sz="9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risorse preziose</a:t>
            </a: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per la classe. Una didattica inclusiva le riconosce e le trasforma in opportunità di crescita collettiva.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96119" y="3169369"/>
            <a:ext cx="3924598" cy="6821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Inclusione attiva di tutti gli stili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Potenziamento delle potenzialità individuali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Creazione di un ambiente di apprendimento ricco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638749" y="1822103"/>
            <a:ext cx="4103191" cy="2072804"/>
          </a:xfrm>
          <a:prstGeom prst="roundRect">
            <a:avLst>
              <a:gd name="adj" fmla="val 898"/>
            </a:avLst>
          </a:prstGeom>
          <a:solidFill>
            <a:srgbClr val="325F7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4762723" y="1946077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Il Ruolo dell'Insegnante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62723" y="2263899"/>
            <a:ext cx="385524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L'insegnante è il regista dell'apprendimento: il suo compito non è uniformare, ma </a:t>
            </a:r>
            <a:r>
              <a:rPr lang="en-US" sz="9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valorizzare</a:t>
            </a: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4762723" y="2772445"/>
            <a:ext cx="3855244" cy="6821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Mostrare </a:t>
            </a:r>
            <a:r>
              <a:rPr lang="en-US" sz="9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interesse</a:t>
            </a: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autentico per ogni studente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Stimolare la </a:t>
            </a:r>
            <a:r>
              <a:rPr lang="en-US" sz="9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motivazione</a:t>
            </a: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attraverso proposte diversificate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Attivare le </a:t>
            </a:r>
            <a:r>
              <a:rPr lang="en-US" sz="9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risorse personali</a:t>
            </a: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di ciascuno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81236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Tipologie di Stili Cognitivi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716807"/>
            <a:ext cx="8608963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Esistono diverse dimensioni lungo le quali si declinano gli stili cognitivi. Conoscerle permette di leggere la varietà della classe con maggiore consapevolezza.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054796"/>
            <a:ext cx="2634555" cy="941710"/>
          </a:xfrm>
          <a:prstGeom prst="roundRect">
            <a:avLst>
              <a:gd name="adj" fmla="val 1976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34380" y="2193057"/>
            <a:ext cx="235803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Globale / Analitico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34381" y="2461320"/>
            <a:ext cx="2246706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 pensiero globale coglie l'insieme; quello analitico scompone nei dettagli.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254648" y="2054796"/>
            <a:ext cx="2634630" cy="941710"/>
          </a:xfrm>
          <a:prstGeom prst="roundRect">
            <a:avLst>
              <a:gd name="adj" fmla="val 1976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392909" y="2193057"/>
            <a:ext cx="235810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Verbale / Visuale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92910" y="2461320"/>
            <a:ext cx="2224120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Preferenza per il linguaggio scritto/orale o per immagini e rappresentazioni grafiche.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013252" y="2054796"/>
            <a:ext cx="2634555" cy="941710"/>
          </a:xfrm>
          <a:prstGeom prst="roundRect">
            <a:avLst>
              <a:gd name="adj" fmla="val 1976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151513" y="2193057"/>
            <a:ext cx="235803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Convergente / Divergente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51513" y="2461320"/>
            <a:ext cx="223048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 convergente cerca la soluzione corretta; il divergente genera molteplici possibilità.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96119" y="3120479"/>
            <a:ext cx="4013820" cy="941710"/>
          </a:xfrm>
          <a:prstGeom prst="roundRect">
            <a:avLst>
              <a:gd name="adj" fmla="val 1976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634380" y="3258741"/>
            <a:ext cx="373729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Sistematico / Intuitivo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34380" y="3527003"/>
            <a:ext cx="373729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Approccio metodico e sequenziale vs. approccio creativo e per intuizione.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633913" y="3120479"/>
            <a:ext cx="4013895" cy="941710"/>
          </a:xfrm>
          <a:prstGeom prst="roundRect">
            <a:avLst>
              <a:gd name="adj" fmla="val 1976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4772174" y="3258741"/>
            <a:ext cx="373737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Impulsivo / Riflessivo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72174" y="3527003"/>
            <a:ext cx="37373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Velocità di risposta e tendenza a riflettere prima di agire.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465311"/>
            <a:ext cx="4722763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Gli Stili di Apprendimento di Kolb</a:t>
            </a:r>
            <a:endParaRPr lang="en-US" sz="2150" dirty="0"/>
          </a:p>
        </p:txBody>
      </p:sp>
      <p:sp>
        <p:nvSpPr>
          <p:cNvPr id="4" name="Text 1"/>
          <p:cNvSpPr/>
          <p:nvPr/>
        </p:nvSpPr>
        <p:spPr>
          <a:xfrm>
            <a:off x="3925119" y="958155"/>
            <a:ext cx="4722763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David Kolb ha elaborato un modello che distingue quattro stili di apprendimento basati su come le persone percepiscono e processano le esperienze. Ogni stile combina preferenze diverse nel ciclo di apprendimento esperienziale.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3925119" y="1570211"/>
            <a:ext cx="4722763" cy="786780"/>
          </a:xfrm>
          <a:prstGeom prst="roundRect">
            <a:avLst>
              <a:gd name="adj" fmla="val 2106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4035549" y="1680642"/>
            <a:ext cx="4501902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Convergente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035549" y="1912293"/>
            <a:ext cx="4501902" cy="334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Preferisce applicare idee e teorie a problemi pratici. Eccelle nella risoluzione di problemi e nelle decisioni.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3925119" y="2455366"/>
            <a:ext cx="4722763" cy="786780"/>
          </a:xfrm>
          <a:prstGeom prst="roundRect">
            <a:avLst>
              <a:gd name="adj" fmla="val 2106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4035549" y="2565797"/>
            <a:ext cx="4501902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Divergente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035549" y="2797448"/>
            <a:ext cx="4501902" cy="334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Osserva da molte prospettive e genera idee creative. Ama il brainstorming e le attività immaginative.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3925119" y="3340522"/>
            <a:ext cx="4722763" cy="619646"/>
          </a:xfrm>
          <a:prstGeom prst="roundRect">
            <a:avLst>
              <a:gd name="adj" fmla="val 267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4035549" y="3450952"/>
            <a:ext cx="4501902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Assimilativo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4035549" y="3682603"/>
            <a:ext cx="4501902" cy="167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Costruisce modelli teorici chiari. Preferisce lezioni strutturate e tempo per riflettere in autonomia.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3925119" y="4058543"/>
            <a:ext cx="4722763" cy="619646"/>
          </a:xfrm>
          <a:prstGeom prst="roundRect">
            <a:avLst>
              <a:gd name="adj" fmla="val 267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2"/>
          <p:cNvSpPr/>
          <p:nvPr/>
        </p:nvSpPr>
        <p:spPr>
          <a:xfrm>
            <a:off x="4035549" y="4168973"/>
            <a:ext cx="4501902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Accomodativo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035549" y="4400624"/>
            <a:ext cx="4501902" cy="167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Impara facendo e attraverso l'esperienza diretta. Ama le sfide e si adatta bene ai cambiamenti.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47787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Stili Cognitivi, DSA e Strategie Efficaci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06822" y="1921371"/>
            <a:ext cx="4103191" cy="1874341"/>
          </a:xfrm>
          <a:prstGeom prst="roundRect">
            <a:avLst>
              <a:gd name="adj" fmla="val 993"/>
            </a:avLst>
          </a:prstGeom>
          <a:solidFill>
            <a:srgbClr val="325F7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30796" y="2045345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Stili Cognitivi e DSA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30796" y="2363167"/>
            <a:ext cx="3855244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Per gli studenti con Disturbi Specifici dell'Apprendimento, la conoscenza degli stili cognitivi è ancora più cruciale. Una </a:t>
            </a:r>
            <a:r>
              <a:rPr lang="en-US" sz="9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didattica inclusiva</a:t>
            </a: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che rispetti il profilo cognitivo: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30796" y="3070175"/>
            <a:ext cx="3855244" cy="6821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Aumenta la </a:t>
            </a:r>
            <a:r>
              <a:rPr lang="en-US" sz="9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motivazione</a:t>
            </a: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 l'autostima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Permette una reale </a:t>
            </a:r>
            <a:r>
              <a:rPr lang="en-US" sz="9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personalizzazione</a:t>
            </a: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del percorso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Riduce le barriere all'apprendimento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2045345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Strategie Efficaci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2363167"/>
            <a:ext cx="438179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Adattare la didattica agli stili significa dotarsi di strumenti concreti: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4728046" y="2673251"/>
            <a:ext cx="3924598" cy="6821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Strumenti adeguati</a:t>
            </a: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mappe, schemi, materiali multimediali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Metodo di studio</a:t>
            </a: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insegnare come studiare, non solo cosa studiare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Autonomia</a:t>
            </a: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favorire la progressiva indipendenza nell'apprendimento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02481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Questionari, Valutazione e Metacognizione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438052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Per valorizzare gli stili cognitivi in classe, è necessario prima riconoscerli attraverso strumenti adeguati e poi sviluppare la consapevolezza dello studente sul proprio modo di apprendere.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974503"/>
            <a:ext cx="2634555" cy="17309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1530" y="2112764"/>
            <a:ext cx="230088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Osservazione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91530" y="2574875"/>
            <a:ext cx="230088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L'osservazione sistematica in classe è il primo strumento: permette di cogliere comportamenti, preferenze e strategie spontanee degli studenti nel contesto reale di apprendimento.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4648" y="1974503"/>
            <a:ext cx="2634630" cy="173094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50059" y="2112764"/>
            <a:ext cx="230095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Questionari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450059" y="2571750"/>
            <a:ext cx="2300957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Strumenti strutturati aiutano a identificare gli stili dominanti. La somministrazione deve essere accompagnata da una restituzione che favorisca la consapevolezza dello studente.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3252" y="1974503"/>
            <a:ext cx="2634555" cy="173094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08663" y="2112764"/>
            <a:ext cx="2300883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Consapevolezza e Metacognizione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208663" y="2574875"/>
            <a:ext cx="230088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Conoscere sé stessi come apprenditori è il fondamento della metacognizione. Lo studente che comprende il proprio stile può scegliere </a:t>
            </a:r>
            <a:r>
              <a:rPr lang="en-US" sz="9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strategie efficaci</a:t>
            </a: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 sviluppare un </a:t>
            </a:r>
            <a:r>
              <a:rPr lang="en-US" sz="9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metodo di studio autonomo</a:t>
            </a: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950" dirty="0"/>
          </a:p>
        </p:txBody>
      </p:sp>
      <p:sp>
        <p:nvSpPr>
          <p:cNvPr id="13" name="Shape 8"/>
          <p:cNvSpPr/>
          <p:nvPr/>
        </p:nvSpPr>
        <p:spPr>
          <a:xfrm>
            <a:off x="496119" y="3844975"/>
            <a:ext cx="8151763" cy="495970"/>
          </a:xfrm>
          <a:prstGeom prst="roundRect">
            <a:avLst>
              <a:gd name="adj" fmla="val 3752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2" y="4024759"/>
            <a:ext cx="155004" cy="12397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99071" y="3999905"/>
            <a:ext cx="8082037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Ogni studente è unico.</a:t>
            </a:r>
            <a:r>
              <a:rPr lang="en-US" sz="9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Valorizzare le differenze e favorire la consapevolezza metacognitiva sono le chiavi per il successo formativo di ciascuno.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799728"/>
            <a:ext cx="4722763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Grazie per l'attenzione!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3925119" y="2055540"/>
            <a:ext cx="4722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Comprendere gli stili cognitivi e di apprendimento non è solo una questione metodologica: è una scelta etica e professionale che mette al centro lo studente nella sua unicità.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3925119" y="2591991"/>
            <a:ext cx="2299395" cy="913135"/>
          </a:xfrm>
          <a:prstGeom prst="roundRect">
            <a:avLst>
              <a:gd name="adj" fmla="val 2038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4049092" y="2715964"/>
            <a:ext cx="205144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Ricorda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049092" y="2984227"/>
            <a:ext cx="205144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Ogni studente è unico e porta con sé risorse preziose da valorizzare.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348487" y="2591991"/>
            <a:ext cx="2299395" cy="913135"/>
          </a:xfrm>
          <a:prstGeom prst="roundRect">
            <a:avLst>
              <a:gd name="adj" fmla="val 2038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6472461" y="2715964"/>
            <a:ext cx="205144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Agisci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72461" y="2984227"/>
            <a:ext cx="205144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Adatta la tua didattica, osserva, ascolta e personalizza il percorso.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925119" y="3629099"/>
            <a:ext cx="4722763" cy="714673"/>
          </a:xfrm>
          <a:prstGeom prst="roundRect">
            <a:avLst>
              <a:gd name="adj" fmla="val 260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4049092" y="3753073"/>
            <a:ext cx="447481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Cresci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049092" y="4021336"/>
            <a:ext cx="4474815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Favorisci la metacognizione e l'autonomia per un successo duraturo.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1007</Words>
  <Application>Microsoft Office PowerPoint</Application>
  <PresentationFormat>Presentazione su schermo (16:9)</PresentationFormat>
  <Paragraphs>97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Source Sans 3</vt:lpstr>
      <vt:lpstr>Source Sans 3 Bold</vt:lpstr>
      <vt:lpstr>Arial</vt:lpstr>
      <vt:lpstr>MuseoModerno Medium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4</cp:revision>
  <dcterms:created xsi:type="dcterms:W3CDTF">2026-07-06T21:36:42Z</dcterms:created>
  <dcterms:modified xsi:type="dcterms:W3CDTF">2026-07-29T14:52:19Z</dcterms:modified>
</cp:coreProperties>
</file>