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66" r:id="rId2"/>
    <p:sldId id="256" r:id="rId3"/>
    <p:sldId id="257" r:id="rId4"/>
    <p:sldId id="258" r:id="rId5"/>
    <p:sldId id="259" r:id="rId6"/>
    <p:sldId id="260" r:id="rId7"/>
    <p:sldId id="261" r:id="rId8"/>
    <p:sldId id="262" r:id="rId9"/>
    <p:sldId id="263" r:id="rId10"/>
    <p:sldId id="264" r:id="rId11"/>
    <p:sldId id="265" r:id="rId12"/>
  </p:sldIdLst>
  <p:sldSz cx="9144000" cy="5143500" type="screen16x9"/>
  <p:notesSz cx="5143500" cy="9144000"/>
  <p:embeddedFontLst>
    <p:embeddedFont>
      <p:font typeface="Patrick Hand" panose="00000500000000000000" pitchFamily="2" charset="0"/>
      <p:regular r:id="rId1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48" d="100"/>
          <a:sy n="148" d="100"/>
        </p:scale>
        <p:origin x="53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0172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anovaccio">
    <p:bg>
      <p:bgRef idx="1001">
        <a:schemeClr val="bg1"/>
      </p:bgRef>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79A83545-9240-FFFF-1721-00AB7AEF1565}"/>
              </a:ext>
            </a:extLst>
          </p:cNvPr>
          <p:cNvPicPr>
            <a:picLocks noChangeAspect="1"/>
          </p:cNvPicPr>
          <p:nvPr userDrawn="1"/>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137641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112AB8E7-2EFC-B239-CA99-9E7139DCC102}"/>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16483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4032796" y="1907530"/>
            <a:ext cx="4519464" cy="377354"/>
          </a:xfrm>
          <a:prstGeom prst="rect">
            <a:avLst/>
          </a:prstGeom>
          <a:noFill/>
          <a:ln/>
        </p:spPr>
        <p:txBody>
          <a:bodyPr wrap="none" lIns="0" tIns="0" rIns="0" bIns="0" rtlCol="0" anchor="t"/>
          <a:lstStyle/>
          <a:p>
            <a:pPr marL="0" indent="0" algn="l">
              <a:lnSpc>
                <a:spcPct val="104000"/>
              </a:lnSpc>
              <a:buNone/>
            </a:pPr>
            <a:r>
              <a:rPr lang="en-US" sz="2350" dirty="0">
                <a:solidFill>
                  <a:srgbClr val="383838"/>
                </a:solidFill>
                <a:latin typeface="Patrick Hand" pitchFamily="34" charset="0"/>
                <a:ea typeface="Patrick Hand" pitchFamily="34" charset="-122"/>
                <a:cs typeface="Patrick Hand" pitchFamily="34" charset="-120"/>
              </a:rPr>
              <a:t>Problemi di Scrittura in Età Evolutiva</a:t>
            </a:r>
            <a:endParaRPr lang="en-US" sz="2350" dirty="0"/>
          </a:p>
        </p:txBody>
      </p:sp>
      <p:sp>
        <p:nvSpPr>
          <p:cNvPr id="4" name="Text 1"/>
          <p:cNvSpPr/>
          <p:nvPr/>
        </p:nvSpPr>
        <p:spPr>
          <a:xfrm>
            <a:off x="4032796" y="2511326"/>
            <a:ext cx="4507409" cy="724644"/>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La scrittura è una delle abilità più complesse che il bambino sviluppa. Comprendere le difficoltà legate a questo processo significa saper distinguere tra profili diversi e costruire interventi davvero mirati per scuola e famiglia.</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4032796" y="1097979"/>
            <a:ext cx="3476402" cy="377354"/>
          </a:xfrm>
          <a:prstGeom prst="rect">
            <a:avLst/>
          </a:prstGeom>
          <a:noFill/>
          <a:ln/>
        </p:spPr>
        <p:txBody>
          <a:bodyPr wrap="none" lIns="0" tIns="0" rIns="0" bIns="0" rtlCol="0" anchor="t"/>
          <a:lstStyle/>
          <a:p>
            <a:pPr marL="0" indent="0" algn="l">
              <a:lnSpc>
                <a:spcPct val="104000"/>
              </a:lnSpc>
              <a:buNone/>
            </a:pPr>
            <a:r>
              <a:rPr lang="en-US" sz="2350" dirty="0">
                <a:solidFill>
                  <a:srgbClr val="383838"/>
                </a:solidFill>
                <a:latin typeface="Patrick Hand" pitchFamily="34" charset="0"/>
                <a:ea typeface="Patrick Hand" pitchFamily="34" charset="-122"/>
                <a:cs typeface="Patrick Hand" pitchFamily="34" charset="-120"/>
              </a:rPr>
              <a:t>Che Cos'è la Scrittura</a:t>
            </a:r>
            <a:endParaRPr lang="en-US" sz="2350" dirty="0"/>
          </a:p>
        </p:txBody>
      </p:sp>
      <p:sp>
        <p:nvSpPr>
          <p:cNvPr id="4" name="Text 1"/>
          <p:cNvSpPr/>
          <p:nvPr/>
        </p:nvSpPr>
        <p:spPr>
          <a:xfrm>
            <a:off x="4032796" y="1701775"/>
            <a:ext cx="4507409" cy="2343745"/>
          </a:xfrm>
          <a:prstGeom prst="rect">
            <a:avLst/>
          </a:prstGeom>
          <a:noFill/>
          <a:ln/>
        </p:spPr>
        <p:txBody>
          <a:bodyPr wrap="square" lIns="0" tIns="0" rIns="0" bIns="0" rtlCol="0" anchor="t">
            <a:normAutofit/>
          </a:bodyPr>
          <a:lstStyle/>
          <a:p>
            <a:pPr marL="0" indent="0" algn="just">
              <a:lnSpc>
                <a:spcPct val="133000"/>
              </a:lnSpc>
              <a:spcAft>
                <a:spcPts val="1300"/>
              </a:spcAft>
              <a:buNone/>
            </a:pPr>
            <a:r>
              <a:rPr lang="en-US" sz="1150" dirty="0">
                <a:solidFill>
                  <a:srgbClr val="383838"/>
                </a:solidFill>
                <a:latin typeface="Patrick Hand" pitchFamily="34" charset="0"/>
                <a:ea typeface="Patrick Hand" pitchFamily="34" charset="-122"/>
                <a:cs typeface="Patrick Hand" pitchFamily="34" charset="-120"/>
              </a:rPr>
              <a:t>La scrittura è un'abilità complessa che coinvolge più livelli: grafo-motorio, ortografico e di produzione autonoma. Non coincide con il semplice tracciare segni sul foglio, ma richiede anche competenze linguistiche, cognitive e di pianificazione. Per questo, difficoltà diverse possono generare profili differenti come disgrafia e disortografia.</a:t>
            </a:r>
            <a:endParaRPr lang="en-US" sz="1150" dirty="0"/>
          </a:p>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Un bambino può avere una grafia leggibile ma commettere molti errori ortografici, oppure scrivere correttamente dal punto di vista ortografico ma con grande fatica motoria. Riconoscere queste differenze è il primo passo per una valutazione accurata e per la scelta di interventi efficaci.</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03796" y="830089"/>
            <a:ext cx="3476402" cy="377354"/>
          </a:xfrm>
          <a:prstGeom prst="rect">
            <a:avLst/>
          </a:prstGeom>
          <a:noFill/>
          <a:ln/>
        </p:spPr>
        <p:txBody>
          <a:bodyPr wrap="none" lIns="0" tIns="0" rIns="0" bIns="0" rtlCol="0" anchor="t"/>
          <a:lstStyle/>
          <a:p>
            <a:pPr marL="0" indent="0" algn="l">
              <a:lnSpc>
                <a:spcPct val="104000"/>
              </a:lnSpc>
              <a:buNone/>
            </a:pPr>
            <a:r>
              <a:rPr lang="en-US" sz="2350" dirty="0">
                <a:solidFill>
                  <a:srgbClr val="383838"/>
                </a:solidFill>
                <a:latin typeface="Patrick Hand" pitchFamily="34" charset="0"/>
                <a:ea typeface="Patrick Hand" pitchFamily="34" charset="-122"/>
                <a:cs typeface="Patrick Hand" pitchFamily="34" charset="-120"/>
              </a:rPr>
              <a:t>I Tre Livelli della Scrittura</a:t>
            </a:r>
            <a:endParaRPr lang="en-US" sz="2350" dirty="0"/>
          </a:p>
        </p:txBody>
      </p:sp>
      <p:sp>
        <p:nvSpPr>
          <p:cNvPr id="3" name="Text 1"/>
          <p:cNvSpPr/>
          <p:nvPr/>
        </p:nvSpPr>
        <p:spPr>
          <a:xfrm>
            <a:off x="603796" y="1509340"/>
            <a:ext cx="7936409" cy="483096"/>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La scrittura si articola su tre livelli progressivamente più complessi, ciascuno dei quali richiede competenze specifiche. Comprendere questa struttura aiuta a identificare con precisione dove si colloca la difficoltà del bambino.</a:t>
            </a:r>
            <a:endParaRPr lang="en-US" sz="1150" dirty="0"/>
          </a:p>
        </p:txBody>
      </p:sp>
      <p:pic>
        <p:nvPicPr>
          <p:cNvPr id="4" name="Image 0" descr="preencoded.png"/>
          <p:cNvPicPr>
            <a:picLocks noChangeAspect="1"/>
          </p:cNvPicPr>
          <p:nvPr/>
        </p:nvPicPr>
        <p:blipFill>
          <a:blip r:embed="rId3"/>
          <a:stretch>
            <a:fillRect/>
          </a:stretch>
        </p:blipFill>
        <p:spPr>
          <a:xfrm>
            <a:off x="603796" y="2162249"/>
            <a:ext cx="2645420" cy="603796"/>
          </a:xfrm>
          <a:prstGeom prst="rect">
            <a:avLst/>
          </a:prstGeom>
        </p:spPr>
      </p:pic>
      <p:sp>
        <p:nvSpPr>
          <p:cNvPr id="5" name="Text 2"/>
          <p:cNvSpPr/>
          <p:nvPr/>
        </p:nvSpPr>
        <p:spPr>
          <a:xfrm>
            <a:off x="754707" y="2916957"/>
            <a:ext cx="1509564" cy="188714"/>
          </a:xfrm>
          <a:prstGeom prst="rect">
            <a:avLst/>
          </a:prstGeom>
          <a:noFill/>
          <a:ln/>
        </p:spPr>
        <p:txBody>
          <a:bodyPr wrap="none" lIns="0" tIns="0" rIns="0" bIns="0" rtlCol="0" anchor="t"/>
          <a:lstStyle/>
          <a:p>
            <a:pPr marL="0" indent="0" algn="l">
              <a:lnSpc>
                <a:spcPct val="104000"/>
              </a:lnSpc>
              <a:buNone/>
            </a:pPr>
            <a:r>
              <a:rPr lang="en-US" sz="1150" dirty="0">
                <a:solidFill>
                  <a:srgbClr val="383838"/>
                </a:solidFill>
                <a:latin typeface="Patrick Hand" pitchFamily="34" charset="0"/>
                <a:ea typeface="Patrick Hand" pitchFamily="34" charset="-122"/>
                <a:cs typeface="Patrick Hand" pitchFamily="34" charset="-120"/>
              </a:rPr>
              <a:t>Copiatura</a:t>
            </a:r>
            <a:endParaRPr lang="en-US" sz="1150" dirty="0"/>
          </a:p>
        </p:txBody>
      </p:sp>
      <p:sp>
        <p:nvSpPr>
          <p:cNvPr id="6" name="Text 3"/>
          <p:cNvSpPr/>
          <p:nvPr/>
        </p:nvSpPr>
        <p:spPr>
          <a:xfrm>
            <a:off x="754707" y="3196233"/>
            <a:ext cx="2343596" cy="966192"/>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Il primo livello è il semplice atto di trascrizione dei segni sul foglio. Richiede principalmente competenze grafo-motorie e di coordinazione visuo-motoria.</a:t>
            </a:r>
            <a:endParaRPr lang="en-US" sz="1150" dirty="0"/>
          </a:p>
        </p:txBody>
      </p:sp>
      <p:pic>
        <p:nvPicPr>
          <p:cNvPr id="7" name="Image 1" descr="preencoded.png"/>
          <p:cNvPicPr>
            <a:picLocks noChangeAspect="1"/>
          </p:cNvPicPr>
          <p:nvPr/>
        </p:nvPicPr>
        <p:blipFill>
          <a:blip r:embed="rId4"/>
          <a:stretch>
            <a:fillRect/>
          </a:stretch>
        </p:blipFill>
        <p:spPr>
          <a:xfrm>
            <a:off x="3249216" y="2162249"/>
            <a:ext cx="2645494" cy="603796"/>
          </a:xfrm>
          <a:prstGeom prst="rect">
            <a:avLst/>
          </a:prstGeom>
        </p:spPr>
      </p:pic>
      <p:sp>
        <p:nvSpPr>
          <p:cNvPr id="8" name="Text 4"/>
          <p:cNvSpPr/>
          <p:nvPr/>
        </p:nvSpPr>
        <p:spPr>
          <a:xfrm>
            <a:off x="3400127" y="2916957"/>
            <a:ext cx="1509564" cy="188714"/>
          </a:xfrm>
          <a:prstGeom prst="rect">
            <a:avLst/>
          </a:prstGeom>
          <a:noFill/>
          <a:ln/>
        </p:spPr>
        <p:txBody>
          <a:bodyPr wrap="none" lIns="0" tIns="0" rIns="0" bIns="0" rtlCol="0" anchor="t"/>
          <a:lstStyle/>
          <a:p>
            <a:pPr marL="0" indent="0" algn="l">
              <a:lnSpc>
                <a:spcPct val="104000"/>
              </a:lnSpc>
              <a:buNone/>
            </a:pPr>
            <a:r>
              <a:rPr lang="en-US" sz="1150" dirty="0">
                <a:solidFill>
                  <a:srgbClr val="383838"/>
                </a:solidFill>
                <a:latin typeface="Patrick Hand" pitchFamily="34" charset="0"/>
                <a:ea typeface="Patrick Hand" pitchFamily="34" charset="-122"/>
                <a:cs typeface="Patrick Hand" pitchFamily="34" charset="-120"/>
              </a:rPr>
              <a:t>Dettato</a:t>
            </a:r>
            <a:endParaRPr lang="en-US" sz="1150" dirty="0"/>
          </a:p>
        </p:txBody>
      </p:sp>
      <p:sp>
        <p:nvSpPr>
          <p:cNvPr id="9" name="Text 5"/>
          <p:cNvSpPr/>
          <p:nvPr/>
        </p:nvSpPr>
        <p:spPr>
          <a:xfrm>
            <a:off x="3400127" y="3196233"/>
            <a:ext cx="2343671" cy="966192"/>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Il secondo livello richiede competenze ortografiche e grammaticali. Il bambino deve trasformare la parola ascoltata in una sequenza corretta di grafemi.</a:t>
            </a:r>
            <a:endParaRPr lang="en-US" sz="1150" dirty="0"/>
          </a:p>
        </p:txBody>
      </p:sp>
      <p:pic>
        <p:nvPicPr>
          <p:cNvPr id="10" name="Image 2" descr="preencoded.png"/>
          <p:cNvPicPr>
            <a:picLocks noChangeAspect="1"/>
          </p:cNvPicPr>
          <p:nvPr/>
        </p:nvPicPr>
        <p:blipFill>
          <a:blip r:embed="rId5"/>
          <a:stretch>
            <a:fillRect/>
          </a:stretch>
        </p:blipFill>
        <p:spPr>
          <a:xfrm>
            <a:off x="5894710" y="2162249"/>
            <a:ext cx="2645494" cy="603796"/>
          </a:xfrm>
          <a:prstGeom prst="rect">
            <a:avLst/>
          </a:prstGeom>
        </p:spPr>
      </p:pic>
      <p:sp>
        <p:nvSpPr>
          <p:cNvPr id="11" name="Text 6"/>
          <p:cNvSpPr/>
          <p:nvPr/>
        </p:nvSpPr>
        <p:spPr>
          <a:xfrm>
            <a:off x="6045622" y="2916957"/>
            <a:ext cx="1509564" cy="188714"/>
          </a:xfrm>
          <a:prstGeom prst="rect">
            <a:avLst/>
          </a:prstGeom>
          <a:noFill/>
          <a:ln/>
        </p:spPr>
        <p:txBody>
          <a:bodyPr wrap="none" lIns="0" tIns="0" rIns="0" bIns="0" rtlCol="0" anchor="t"/>
          <a:lstStyle/>
          <a:p>
            <a:pPr marL="0" indent="0" algn="l">
              <a:lnSpc>
                <a:spcPct val="104000"/>
              </a:lnSpc>
              <a:buNone/>
            </a:pPr>
            <a:r>
              <a:rPr lang="en-US" sz="1150" dirty="0">
                <a:solidFill>
                  <a:srgbClr val="383838"/>
                </a:solidFill>
                <a:latin typeface="Patrick Hand" pitchFamily="34" charset="0"/>
                <a:ea typeface="Patrick Hand" pitchFamily="34" charset="-122"/>
                <a:cs typeface="Patrick Hand" pitchFamily="34" charset="-120"/>
              </a:rPr>
              <a:t>Produzione Autonoma</a:t>
            </a:r>
            <a:endParaRPr lang="en-US" sz="1150" dirty="0"/>
          </a:p>
        </p:txBody>
      </p:sp>
      <p:sp>
        <p:nvSpPr>
          <p:cNvPr id="12" name="Text 7"/>
          <p:cNvSpPr/>
          <p:nvPr/>
        </p:nvSpPr>
        <p:spPr>
          <a:xfrm>
            <a:off x="6045622" y="3196233"/>
            <a:ext cx="2343671" cy="966192"/>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Il terzo livello è un atto comunicativo più complesso perché implica organizzazione delle idee, coesione e controllo della forma scritta.</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03796" y="979140"/>
            <a:ext cx="4145235" cy="377354"/>
          </a:xfrm>
          <a:prstGeom prst="rect">
            <a:avLst/>
          </a:prstGeom>
          <a:noFill/>
          <a:ln/>
        </p:spPr>
        <p:txBody>
          <a:bodyPr wrap="none" lIns="0" tIns="0" rIns="0" bIns="0" rtlCol="0" anchor="t"/>
          <a:lstStyle/>
          <a:p>
            <a:pPr marL="0" indent="0" algn="l">
              <a:lnSpc>
                <a:spcPct val="104000"/>
              </a:lnSpc>
              <a:buNone/>
            </a:pPr>
            <a:r>
              <a:rPr lang="en-US" sz="2350" dirty="0">
                <a:solidFill>
                  <a:srgbClr val="383838"/>
                </a:solidFill>
                <a:latin typeface="Patrick Hand" pitchFamily="34" charset="0"/>
                <a:ea typeface="Patrick Hand" pitchFamily="34" charset="-122"/>
                <a:cs typeface="Patrick Hand" pitchFamily="34" charset="-120"/>
              </a:rPr>
              <a:t>Disgrafia: La Componente Motoria</a:t>
            </a:r>
            <a:endParaRPr lang="en-US" sz="2350" dirty="0"/>
          </a:p>
        </p:txBody>
      </p:sp>
      <p:sp>
        <p:nvSpPr>
          <p:cNvPr id="3" name="Text 1"/>
          <p:cNvSpPr/>
          <p:nvPr/>
        </p:nvSpPr>
        <p:spPr>
          <a:xfrm>
            <a:off x="603796" y="1718742"/>
            <a:ext cx="4199334" cy="2309738"/>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La disgrafia viene letta come un disturbo delle </a:t>
            </a:r>
            <a:r>
              <a:rPr lang="en-US" sz="1150" b="1" dirty="0">
                <a:solidFill>
                  <a:srgbClr val="383838"/>
                </a:solidFill>
                <a:latin typeface="Patrick Hand Bold" pitchFamily="34" charset="0"/>
                <a:ea typeface="Patrick Hand Bold" pitchFamily="34" charset="-122"/>
                <a:cs typeface="Patrick Hand Bold" pitchFamily="34" charset="-120"/>
              </a:rPr>
              <a:t>componenti periferiche ed esecutivo-motorie</a:t>
            </a:r>
            <a:r>
              <a:rPr lang="en-US" sz="1150" dirty="0">
                <a:solidFill>
                  <a:srgbClr val="383838"/>
                </a:solidFill>
                <a:latin typeface="Patrick Hand" pitchFamily="34" charset="0"/>
                <a:ea typeface="Patrick Hand" pitchFamily="34" charset="-122"/>
                <a:cs typeface="Patrick Hand" pitchFamily="34" charset="-120"/>
              </a:rPr>
              <a:t>, indipendente dalle abilità linguistiche di base. La scrittura appare faticosa, lenta, deformata e irregolare nella forma e nella grandezza. L'attenzione va quindi posta su impugnatura, forza del segno, coordinazione visuo-motoria e qualità del gesto grafico.</a:t>
            </a:r>
            <a:endParaRPr lang="en-US" sz="1150" dirty="0"/>
          </a:p>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Un bambino con disgrafia può avere competenze linguistiche e ortografiche adeguate, ma incontra difficoltà significative nell'esecuzione del gesto grafico. La valutazione deve concentrarsi sugli aspetti motori, senza confondere questo profilo con quello della disortografia.</a:t>
            </a:r>
            <a:endParaRPr lang="en-US" sz="1150" dirty="0"/>
          </a:p>
        </p:txBody>
      </p:sp>
      <p:sp>
        <p:nvSpPr>
          <p:cNvPr id="4" name="Shape 2"/>
          <p:cNvSpPr/>
          <p:nvPr/>
        </p:nvSpPr>
        <p:spPr>
          <a:xfrm>
            <a:off x="5067449" y="1582936"/>
            <a:ext cx="3586163" cy="2581349"/>
          </a:xfrm>
          <a:prstGeom prst="roundRect">
            <a:avLst>
              <a:gd name="adj" fmla="val 4211"/>
            </a:avLst>
          </a:prstGeom>
          <a:solidFill>
            <a:srgbClr val="AEE4BD"/>
          </a:solidFill>
          <a:ln/>
        </p:spPr>
        <p:txBody>
          <a:bodyPr/>
          <a:lstStyle/>
          <a:p>
            <a:endParaRPr lang="it-IT"/>
          </a:p>
        </p:txBody>
      </p:sp>
      <p:sp>
        <p:nvSpPr>
          <p:cNvPr id="5" name="Text 3"/>
          <p:cNvSpPr/>
          <p:nvPr/>
        </p:nvSpPr>
        <p:spPr>
          <a:xfrm>
            <a:off x="5218361" y="1733848"/>
            <a:ext cx="1966764" cy="188714"/>
          </a:xfrm>
          <a:prstGeom prst="rect">
            <a:avLst/>
          </a:prstGeom>
          <a:noFill/>
          <a:ln/>
        </p:spPr>
        <p:txBody>
          <a:bodyPr wrap="none" lIns="0" tIns="0" rIns="0" bIns="0" rtlCol="0" anchor="t"/>
          <a:lstStyle/>
          <a:p>
            <a:pPr marL="0" indent="0" algn="l">
              <a:lnSpc>
                <a:spcPct val="104000"/>
              </a:lnSpc>
              <a:buNone/>
            </a:pPr>
            <a:r>
              <a:rPr lang="en-US" sz="1150" dirty="0">
                <a:solidFill>
                  <a:srgbClr val="383838"/>
                </a:solidFill>
                <a:latin typeface="Patrick Hand" pitchFamily="34" charset="0"/>
                <a:ea typeface="Patrick Hand" pitchFamily="34" charset="-122"/>
                <a:cs typeface="Patrick Hand" pitchFamily="34" charset="-120"/>
              </a:rPr>
              <a:t>Elementi da Osservare</a:t>
            </a:r>
            <a:endParaRPr lang="en-US" sz="1150" dirty="0"/>
          </a:p>
        </p:txBody>
      </p:sp>
      <p:sp>
        <p:nvSpPr>
          <p:cNvPr id="6" name="Text 4"/>
          <p:cNvSpPr/>
          <p:nvPr/>
        </p:nvSpPr>
        <p:spPr>
          <a:xfrm>
            <a:off x="5218361" y="2073473"/>
            <a:ext cx="3284339" cy="1419076"/>
          </a:xfrm>
          <a:prstGeom prst="rect">
            <a:avLst/>
          </a:prstGeom>
          <a:noFill/>
          <a:ln/>
        </p:spPr>
        <p:txBody>
          <a:bodyPr wrap="square" lIns="0" tIns="0" rIns="0" bIns="0" rtlCol="0" anchor="t">
            <a:normAutofit/>
          </a:bodyPr>
          <a:lstStyle/>
          <a:p>
            <a:pPr marL="233680" indent="-233680" algn="l">
              <a:lnSpc>
                <a:spcPct val="133000"/>
              </a:lnSpc>
              <a:buSzPct val="100000"/>
              <a:buChar char="•"/>
            </a:pPr>
            <a:r>
              <a:rPr lang="en-US" sz="1150" dirty="0">
                <a:solidFill>
                  <a:srgbClr val="383838"/>
                </a:solidFill>
                <a:latin typeface="Patrick Hand" pitchFamily="34" charset="0"/>
                <a:ea typeface="Patrick Hand" pitchFamily="34" charset="-122"/>
                <a:cs typeface="Patrick Hand" pitchFamily="34" charset="-120"/>
              </a:rPr>
              <a:t>Impugnatura e postura della mano</a:t>
            </a:r>
            <a:endParaRPr lang="en-US" sz="1150" dirty="0"/>
          </a:p>
          <a:p>
            <a:pPr marL="233680" indent="-233680" algn="l">
              <a:lnSpc>
                <a:spcPct val="133000"/>
              </a:lnSpc>
              <a:buSzPct val="100000"/>
              <a:buChar char="•"/>
            </a:pPr>
            <a:r>
              <a:rPr lang="en-US" sz="1150" dirty="0">
                <a:solidFill>
                  <a:srgbClr val="383838"/>
                </a:solidFill>
                <a:latin typeface="Patrick Hand" pitchFamily="34" charset="0"/>
                <a:ea typeface="Patrick Hand" pitchFamily="34" charset="-122"/>
                <a:cs typeface="Patrick Hand" pitchFamily="34" charset="-120"/>
              </a:rPr>
              <a:t>Forza e pressione del segno</a:t>
            </a:r>
            <a:endParaRPr lang="en-US" sz="1150" dirty="0"/>
          </a:p>
          <a:p>
            <a:pPr marL="233680" indent="-233680" algn="l">
              <a:lnSpc>
                <a:spcPct val="133000"/>
              </a:lnSpc>
              <a:buSzPct val="100000"/>
              <a:buChar char="•"/>
            </a:pPr>
            <a:r>
              <a:rPr lang="en-US" sz="1150" dirty="0">
                <a:solidFill>
                  <a:srgbClr val="383838"/>
                </a:solidFill>
                <a:latin typeface="Patrick Hand" pitchFamily="34" charset="0"/>
                <a:ea typeface="Patrick Hand" pitchFamily="34" charset="-122"/>
                <a:cs typeface="Patrick Hand" pitchFamily="34" charset="-120"/>
              </a:rPr>
              <a:t>Coordinazione visuo-motoria</a:t>
            </a:r>
            <a:endParaRPr lang="en-US" sz="1150" dirty="0"/>
          </a:p>
          <a:p>
            <a:pPr marL="233680" indent="-233680" algn="l">
              <a:lnSpc>
                <a:spcPct val="133000"/>
              </a:lnSpc>
              <a:buSzPct val="100000"/>
              <a:buChar char="•"/>
            </a:pPr>
            <a:r>
              <a:rPr lang="en-US" sz="1150" dirty="0">
                <a:solidFill>
                  <a:srgbClr val="383838"/>
                </a:solidFill>
                <a:latin typeface="Patrick Hand" pitchFamily="34" charset="0"/>
                <a:ea typeface="Patrick Hand" pitchFamily="34" charset="-122"/>
                <a:cs typeface="Patrick Hand" pitchFamily="34" charset="-120"/>
              </a:rPr>
              <a:t>Qualità del gesto grafico</a:t>
            </a:r>
            <a:endParaRPr lang="en-US" sz="1150" dirty="0"/>
          </a:p>
          <a:p>
            <a:pPr marL="233680" indent="-233680" algn="l">
              <a:lnSpc>
                <a:spcPct val="133000"/>
              </a:lnSpc>
              <a:buSzPct val="100000"/>
              <a:buChar char="•"/>
            </a:pPr>
            <a:r>
              <a:rPr lang="en-US" sz="1150" dirty="0">
                <a:solidFill>
                  <a:srgbClr val="383838"/>
                </a:solidFill>
                <a:latin typeface="Patrick Hand" pitchFamily="34" charset="0"/>
                <a:ea typeface="Patrick Hand" pitchFamily="34" charset="-122"/>
                <a:cs typeface="Patrick Hand" pitchFamily="34" charset="-120"/>
              </a:rPr>
              <a:t>Regolarità di forma e grandezza</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4032796" y="573212"/>
            <a:ext cx="4410819" cy="377354"/>
          </a:xfrm>
          <a:prstGeom prst="rect">
            <a:avLst/>
          </a:prstGeom>
          <a:noFill/>
          <a:ln/>
        </p:spPr>
        <p:txBody>
          <a:bodyPr wrap="none" lIns="0" tIns="0" rIns="0" bIns="0" rtlCol="0" anchor="t"/>
          <a:lstStyle/>
          <a:p>
            <a:pPr marL="0" indent="0" algn="l">
              <a:lnSpc>
                <a:spcPct val="104000"/>
              </a:lnSpc>
              <a:buNone/>
            </a:pPr>
            <a:r>
              <a:rPr lang="en-US" sz="2350" dirty="0">
                <a:solidFill>
                  <a:srgbClr val="383838"/>
                </a:solidFill>
                <a:latin typeface="Patrick Hand" pitchFamily="34" charset="0"/>
                <a:ea typeface="Patrick Hand" pitchFamily="34" charset="-122"/>
                <a:cs typeface="Patrick Hand" pitchFamily="34" charset="-120"/>
              </a:rPr>
              <a:t>Disortografia: Le Regole della Lingua</a:t>
            </a:r>
            <a:endParaRPr lang="en-US" sz="2350" dirty="0"/>
          </a:p>
        </p:txBody>
      </p:sp>
      <p:sp>
        <p:nvSpPr>
          <p:cNvPr id="4" name="Text 1"/>
          <p:cNvSpPr/>
          <p:nvPr/>
        </p:nvSpPr>
        <p:spPr>
          <a:xfrm>
            <a:off x="4032796" y="1177007"/>
            <a:ext cx="4507409" cy="966192"/>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La disortografia riguarda il rispetto delle </a:t>
            </a:r>
            <a:r>
              <a:rPr lang="en-US" sz="1150" b="1" dirty="0">
                <a:solidFill>
                  <a:srgbClr val="383838"/>
                </a:solidFill>
                <a:latin typeface="Patrick Hand Bold" pitchFamily="34" charset="0"/>
                <a:ea typeface="Patrick Hand Bold" pitchFamily="34" charset="-122"/>
                <a:cs typeface="Patrick Hand Bold" pitchFamily="34" charset="-120"/>
              </a:rPr>
              <a:t>regole e delle convenzioni della lingua scritta</a:t>
            </a:r>
            <a:r>
              <a:rPr lang="en-US" sz="1150" dirty="0">
                <a:solidFill>
                  <a:srgbClr val="383838"/>
                </a:solidFill>
                <a:latin typeface="Patrick Hand" pitchFamily="34" charset="0"/>
                <a:ea typeface="Patrick Hand" pitchFamily="34" charset="-122"/>
                <a:cs typeface="Patrick Hand" pitchFamily="34" charset="-120"/>
              </a:rPr>
              <a:t>. È la difficoltà nel trasformare la parola pensata o ascoltata in una sequenza corretta di grafemi. Nel materiale vengono distinti errori fonologici, non fonologici e di altro tipo, così da leggere il profilo ortografico in modo più preciso.</a:t>
            </a:r>
            <a:endParaRPr lang="en-US" sz="1150" dirty="0"/>
          </a:p>
        </p:txBody>
      </p:sp>
      <p:sp>
        <p:nvSpPr>
          <p:cNvPr id="5" name="Shape 2"/>
          <p:cNvSpPr/>
          <p:nvPr/>
        </p:nvSpPr>
        <p:spPr>
          <a:xfrm>
            <a:off x="4032796" y="2313012"/>
            <a:ext cx="1401812" cy="2257202"/>
          </a:xfrm>
          <a:prstGeom prst="roundRect">
            <a:avLst>
              <a:gd name="adj" fmla="val 4523"/>
            </a:avLst>
          </a:prstGeom>
          <a:solidFill>
            <a:srgbClr val="F7F7F7"/>
          </a:solidFill>
          <a:ln w="19050">
            <a:solidFill>
              <a:srgbClr val="CCCCCC"/>
            </a:solidFill>
            <a:prstDash val="solid"/>
          </a:ln>
        </p:spPr>
        <p:txBody>
          <a:bodyPr/>
          <a:lstStyle/>
          <a:p>
            <a:endParaRPr lang="it-IT"/>
          </a:p>
        </p:txBody>
      </p:sp>
      <p:sp>
        <p:nvSpPr>
          <p:cNvPr id="6" name="Text 3"/>
          <p:cNvSpPr/>
          <p:nvPr/>
        </p:nvSpPr>
        <p:spPr>
          <a:xfrm>
            <a:off x="4202757" y="2482974"/>
            <a:ext cx="1061889" cy="188714"/>
          </a:xfrm>
          <a:prstGeom prst="rect">
            <a:avLst/>
          </a:prstGeom>
          <a:noFill/>
          <a:ln/>
        </p:spPr>
        <p:txBody>
          <a:bodyPr wrap="none" lIns="0" tIns="0" rIns="0" bIns="0" rtlCol="0" anchor="t"/>
          <a:lstStyle/>
          <a:p>
            <a:pPr marL="0" indent="0" algn="l">
              <a:lnSpc>
                <a:spcPct val="104000"/>
              </a:lnSpc>
              <a:buNone/>
            </a:pPr>
            <a:r>
              <a:rPr lang="en-US" sz="1150" dirty="0">
                <a:solidFill>
                  <a:srgbClr val="383838"/>
                </a:solidFill>
                <a:latin typeface="Patrick Hand" pitchFamily="34" charset="0"/>
                <a:ea typeface="Patrick Hand" pitchFamily="34" charset="-122"/>
                <a:cs typeface="Patrick Hand" pitchFamily="34" charset="-120"/>
              </a:rPr>
              <a:t>Errori Fonologici</a:t>
            </a:r>
            <a:endParaRPr lang="en-US" sz="1150" dirty="0"/>
          </a:p>
        </p:txBody>
      </p:sp>
      <p:sp>
        <p:nvSpPr>
          <p:cNvPr id="7" name="Text 4"/>
          <p:cNvSpPr/>
          <p:nvPr/>
        </p:nvSpPr>
        <p:spPr>
          <a:xfrm>
            <a:off x="4202756" y="2950964"/>
            <a:ext cx="1061889" cy="1449288"/>
          </a:xfrm>
          <a:prstGeom prst="rect">
            <a:avLst/>
          </a:prstGeom>
          <a:noFill/>
          <a:ln/>
        </p:spPr>
        <p:txBody>
          <a:bodyPr wrap="square" lIns="0" tIns="0" rIns="0" bIns="0" rtlCol="0" anchor="t">
            <a:normAutofit/>
          </a:bodyPr>
          <a:lstStyle/>
          <a:p>
            <a:pPr marL="0" indent="0" algn="l">
              <a:lnSpc>
                <a:spcPct val="133000"/>
              </a:lnSpc>
              <a:buNone/>
            </a:pPr>
            <a:r>
              <a:rPr lang="en-US" sz="1150" dirty="0">
                <a:solidFill>
                  <a:srgbClr val="383838"/>
                </a:solidFill>
                <a:latin typeface="Patrick Hand" pitchFamily="34" charset="0"/>
                <a:ea typeface="Patrick Hand" pitchFamily="34" charset="-122"/>
                <a:cs typeface="Patrick Hand" pitchFamily="34" charset="-120"/>
              </a:rPr>
              <a:t>Riguardano la corrispondenza tra suoni e lettere, come scambi di grafemi o omissioni.</a:t>
            </a:r>
            <a:endParaRPr lang="en-US" sz="1150" dirty="0"/>
          </a:p>
        </p:txBody>
      </p:sp>
      <p:sp>
        <p:nvSpPr>
          <p:cNvPr id="8" name="Shape 5"/>
          <p:cNvSpPr/>
          <p:nvPr/>
        </p:nvSpPr>
        <p:spPr>
          <a:xfrm>
            <a:off x="5585520" y="2313012"/>
            <a:ext cx="1401887" cy="2257202"/>
          </a:xfrm>
          <a:prstGeom prst="roundRect">
            <a:avLst>
              <a:gd name="adj" fmla="val 4523"/>
            </a:avLst>
          </a:prstGeom>
          <a:solidFill>
            <a:srgbClr val="F7F7F7"/>
          </a:solidFill>
          <a:ln w="19050">
            <a:solidFill>
              <a:srgbClr val="CCCCCC"/>
            </a:solidFill>
            <a:prstDash val="solid"/>
          </a:ln>
        </p:spPr>
        <p:txBody>
          <a:bodyPr/>
          <a:lstStyle/>
          <a:p>
            <a:endParaRPr lang="it-IT"/>
          </a:p>
        </p:txBody>
      </p:sp>
      <p:sp>
        <p:nvSpPr>
          <p:cNvPr id="9" name="Text 6"/>
          <p:cNvSpPr/>
          <p:nvPr/>
        </p:nvSpPr>
        <p:spPr>
          <a:xfrm>
            <a:off x="5755481" y="2482974"/>
            <a:ext cx="1061963" cy="377428"/>
          </a:xfrm>
          <a:prstGeom prst="rect">
            <a:avLst/>
          </a:prstGeom>
          <a:noFill/>
          <a:ln/>
        </p:spPr>
        <p:txBody>
          <a:bodyPr wrap="square" lIns="0" tIns="0" rIns="0" bIns="0" rtlCol="0" anchor="t">
            <a:normAutofit/>
          </a:bodyPr>
          <a:lstStyle/>
          <a:p>
            <a:pPr marL="0" indent="0" algn="l">
              <a:lnSpc>
                <a:spcPct val="104000"/>
              </a:lnSpc>
              <a:buNone/>
            </a:pPr>
            <a:r>
              <a:rPr lang="en-US" sz="1150" dirty="0">
                <a:solidFill>
                  <a:srgbClr val="383838"/>
                </a:solidFill>
                <a:latin typeface="Patrick Hand" pitchFamily="34" charset="0"/>
                <a:ea typeface="Patrick Hand" pitchFamily="34" charset="-122"/>
                <a:cs typeface="Patrick Hand" pitchFamily="34" charset="-120"/>
              </a:rPr>
              <a:t>Errori Non Fonologici</a:t>
            </a:r>
            <a:endParaRPr lang="en-US" sz="1150" dirty="0"/>
          </a:p>
        </p:txBody>
      </p:sp>
      <p:sp>
        <p:nvSpPr>
          <p:cNvPr id="10" name="Text 7"/>
          <p:cNvSpPr/>
          <p:nvPr/>
        </p:nvSpPr>
        <p:spPr>
          <a:xfrm>
            <a:off x="5755481" y="2950964"/>
            <a:ext cx="1061963" cy="1449288"/>
          </a:xfrm>
          <a:prstGeom prst="rect">
            <a:avLst/>
          </a:prstGeom>
          <a:noFill/>
          <a:ln/>
        </p:spPr>
        <p:txBody>
          <a:bodyPr wrap="square" lIns="0" tIns="0" rIns="0" bIns="0" rtlCol="0" anchor="t">
            <a:normAutofit/>
          </a:bodyPr>
          <a:lstStyle/>
          <a:p>
            <a:pPr marL="0" indent="0" algn="l">
              <a:lnSpc>
                <a:spcPct val="133000"/>
              </a:lnSpc>
              <a:buNone/>
            </a:pPr>
            <a:r>
              <a:rPr lang="en-US" sz="1150" dirty="0">
                <a:solidFill>
                  <a:srgbClr val="383838"/>
                </a:solidFill>
                <a:latin typeface="Patrick Hand" pitchFamily="34" charset="0"/>
                <a:ea typeface="Patrick Hand" pitchFamily="34" charset="-122"/>
                <a:cs typeface="Patrick Hand" pitchFamily="34" charset="-120"/>
              </a:rPr>
              <a:t>Riguardano le convenzioni ortografiche della lingua, come l'uso dell'</a:t>
            </a:r>
            <a:r>
              <a:rPr lang="en-US" sz="1150" b="1" dirty="0">
                <a:solidFill>
                  <a:srgbClr val="383838"/>
                </a:solidFill>
                <a:latin typeface="Patrick Hand" pitchFamily="34" charset="0"/>
                <a:ea typeface="Patrick Hand" pitchFamily="34" charset="-122"/>
                <a:cs typeface="Patrick Hand" pitchFamily="34" charset="-120"/>
              </a:rPr>
              <a:t>h</a:t>
            </a:r>
            <a:r>
              <a:rPr lang="en-US" sz="1150" dirty="0">
                <a:solidFill>
                  <a:srgbClr val="383838"/>
                </a:solidFill>
                <a:latin typeface="Patrick Hand" pitchFamily="34" charset="0"/>
                <a:ea typeface="Patrick Hand" pitchFamily="34" charset="-122"/>
                <a:cs typeface="Patrick Hand" pitchFamily="34" charset="-120"/>
              </a:rPr>
              <a:t> o degli accenti.</a:t>
            </a:r>
            <a:endParaRPr lang="en-US" sz="1150" dirty="0"/>
          </a:p>
        </p:txBody>
      </p:sp>
      <p:sp>
        <p:nvSpPr>
          <p:cNvPr id="11" name="Shape 8"/>
          <p:cNvSpPr/>
          <p:nvPr/>
        </p:nvSpPr>
        <p:spPr>
          <a:xfrm>
            <a:off x="7138318" y="2313012"/>
            <a:ext cx="1401887" cy="2257202"/>
          </a:xfrm>
          <a:prstGeom prst="roundRect">
            <a:avLst>
              <a:gd name="adj" fmla="val 4523"/>
            </a:avLst>
          </a:prstGeom>
          <a:solidFill>
            <a:srgbClr val="F7F7F7"/>
          </a:solidFill>
          <a:ln w="19050">
            <a:solidFill>
              <a:srgbClr val="CCCCCC"/>
            </a:solidFill>
            <a:prstDash val="solid"/>
          </a:ln>
        </p:spPr>
        <p:txBody>
          <a:bodyPr/>
          <a:lstStyle/>
          <a:p>
            <a:endParaRPr lang="it-IT"/>
          </a:p>
        </p:txBody>
      </p:sp>
      <p:sp>
        <p:nvSpPr>
          <p:cNvPr id="12" name="Text 9"/>
          <p:cNvSpPr/>
          <p:nvPr/>
        </p:nvSpPr>
        <p:spPr>
          <a:xfrm>
            <a:off x="7308279" y="2482974"/>
            <a:ext cx="1061963" cy="188714"/>
          </a:xfrm>
          <a:prstGeom prst="rect">
            <a:avLst/>
          </a:prstGeom>
          <a:noFill/>
          <a:ln/>
        </p:spPr>
        <p:txBody>
          <a:bodyPr wrap="none" lIns="0" tIns="0" rIns="0" bIns="0" rtlCol="0" anchor="t"/>
          <a:lstStyle/>
          <a:p>
            <a:pPr marL="0" indent="0" algn="l">
              <a:lnSpc>
                <a:spcPct val="104000"/>
              </a:lnSpc>
              <a:buNone/>
            </a:pPr>
            <a:r>
              <a:rPr lang="en-US" sz="1150" dirty="0">
                <a:solidFill>
                  <a:srgbClr val="383838"/>
                </a:solidFill>
                <a:latin typeface="Patrick Hand" pitchFamily="34" charset="0"/>
                <a:ea typeface="Patrick Hand" pitchFamily="34" charset="-122"/>
                <a:cs typeface="Patrick Hand" pitchFamily="34" charset="-120"/>
              </a:rPr>
              <a:t>Altri Tipi di Errori</a:t>
            </a:r>
            <a:endParaRPr lang="en-US" sz="1150" dirty="0"/>
          </a:p>
        </p:txBody>
      </p:sp>
      <p:sp>
        <p:nvSpPr>
          <p:cNvPr id="13" name="Text 10"/>
          <p:cNvSpPr/>
          <p:nvPr/>
        </p:nvSpPr>
        <p:spPr>
          <a:xfrm>
            <a:off x="7308278" y="2950964"/>
            <a:ext cx="1061963" cy="1449288"/>
          </a:xfrm>
          <a:prstGeom prst="rect">
            <a:avLst/>
          </a:prstGeom>
          <a:noFill/>
          <a:ln/>
        </p:spPr>
        <p:txBody>
          <a:bodyPr wrap="square" lIns="0" tIns="0" rIns="0" bIns="0" rtlCol="0" anchor="t">
            <a:normAutofit/>
          </a:bodyPr>
          <a:lstStyle/>
          <a:p>
            <a:pPr marL="0" indent="0" algn="l">
              <a:lnSpc>
                <a:spcPct val="133000"/>
              </a:lnSpc>
              <a:buNone/>
            </a:pPr>
            <a:r>
              <a:rPr lang="en-US" sz="1150" dirty="0">
                <a:solidFill>
                  <a:srgbClr val="383838"/>
                </a:solidFill>
                <a:latin typeface="Patrick Hand" pitchFamily="34" charset="0"/>
                <a:ea typeface="Patrick Hand" pitchFamily="34" charset="-122"/>
                <a:cs typeface="Patrick Hand" pitchFamily="34" charset="-120"/>
              </a:rPr>
              <a:t>Completano il profilo ortografico, permettendo una lettura più precisa delle difficoltà del bambino.</a:t>
            </a:r>
            <a:endParaRPr lang="en-US" sz="11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03796" y="415082"/>
            <a:ext cx="1966764" cy="188714"/>
          </a:xfrm>
          <a:prstGeom prst="rect">
            <a:avLst/>
          </a:prstGeom>
          <a:noFill/>
          <a:ln/>
        </p:spPr>
        <p:txBody>
          <a:bodyPr wrap="none" lIns="0" tIns="0" rIns="0" bIns="0" rtlCol="0" anchor="t"/>
          <a:lstStyle/>
          <a:p>
            <a:pPr marL="0" indent="0" algn="l">
              <a:lnSpc>
                <a:spcPct val="104000"/>
              </a:lnSpc>
              <a:buNone/>
            </a:pPr>
            <a:r>
              <a:rPr lang="en-US" sz="1150" dirty="0">
                <a:solidFill>
                  <a:srgbClr val="383838"/>
                </a:solidFill>
                <a:latin typeface="Patrick Hand" pitchFamily="34" charset="0"/>
                <a:ea typeface="Patrick Hand" pitchFamily="34" charset="-122"/>
                <a:cs typeface="Patrick Hand" pitchFamily="34" charset="-120"/>
              </a:rPr>
              <a:t>Valutazione della Scrittura</a:t>
            </a:r>
            <a:endParaRPr lang="en-US" sz="1150" dirty="0"/>
          </a:p>
        </p:txBody>
      </p:sp>
      <p:sp>
        <p:nvSpPr>
          <p:cNvPr id="3" name="Text 1"/>
          <p:cNvSpPr/>
          <p:nvPr/>
        </p:nvSpPr>
        <p:spPr>
          <a:xfrm>
            <a:off x="603796" y="679251"/>
            <a:ext cx="7936409" cy="492401"/>
          </a:xfrm>
          <a:prstGeom prst="rect">
            <a:avLst/>
          </a:prstGeom>
          <a:noFill/>
          <a:ln/>
        </p:spPr>
        <p:txBody>
          <a:bodyPr wrap="square" lIns="0" tIns="0" rIns="0" bIns="0" rtlCol="0" anchor="t">
            <a:noAutofit/>
          </a:bodyPr>
          <a:lstStyle/>
          <a:p>
            <a:pPr marL="0" indent="0" algn="just">
              <a:lnSpc>
                <a:spcPct val="100000"/>
              </a:lnSpc>
              <a:buNone/>
            </a:pPr>
            <a:r>
              <a:rPr lang="en-US" sz="1000" dirty="0">
                <a:solidFill>
                  <a:srgbClr val="383838"/>
                </a:solidFill>
                <a:latin typeface="Patrick Hand" pitchFamily="34" charset="0"/>
                <a:ea typeface="Patrick Hand" pitchFamily="34" charset="-122"/>
                <a:cs typeface="Patrick Hand" pitchFamily="34" charset="-120"/>
              </a:rPr>
              <a:t>La valutazione può avvenire tramite prove di velocità, prove di dettato e strumenti specifici come le batterie standardizzate. Le prove di velocità misurano i grafemi riconoscibili prodotti in un minuto, mentre le prove di dettato consentono di osservare sia la correttezza sia il tipo di errore. Il criterio non è solo quantitativo: è importante anche l'analisi qualitativa.</a:t>
            </a:r>
            <a:endParaRPr lang="en-US" sz="1000" dirty="0"/>
          </a:p>
        </p:txBody>
      </p:sp>
      <p:pic>
        <p:nvPicPr>
          <p:cNvPr id="4" name="Image 0" descr="preencoded.png"/>
          <p:cNvPicPr>
            <a:picLocks noChangeAspect="1"/>
          </p:cNvPicPr>
          <p:nvPr/>
        </p:nvPicPr>
        <p:blipFill>
          <a:blip r:embed="rId3"/>
          <a:stretch>
            <a:fillRect/>
          </a:stretch>
        </p:blipFill>
        <p:spPr>
          <a:xfrm>
            <a:off x="2570560" y="1171652"/>
            <a:ext cx="4066148" cy="3219400"/>
          </a:xfrm>
          <a:prstGeom prst="rect">
            <a:avLst/>
          </a:prstGeom>
        </p:spPr>
      </p:pic>
      <p:sp>
        <p:nvSpPr>
          <p:cNvPr id="5" name="Text 2"/>
          <p:cNvSpPr/>
          <p:nvPr/>
        </p:nvSpPr>
        <p:spPr>
          <a:xfrm>
            <a:off x="2970986" y="2156846"/>
            <a:ext cx="1428546" cy="178568"/>
          </a:xfrm>
          <a:prstGeom prst="rect">
            <a:avLst/>
          </a:prstGeom>
          <a:noFill/>
          <a:ln/>
        </p:spPr>
        <p:txBody>
          <a:bodyPr wrap="none" lIns="0" tIns="0" rIns="0" bIns="0" rtlCol="0" anchor="t"/>
          <a:lstStyle/>
          <a:p>
            <a:pPr marL="0" indent="0" algn="ctr">
              <a:lnSpc>
                <a:spcPct val="104000"/>
              </a:lnSpc>
              <a:buNone/>
            </a:pPr>
            <a:r>
              <a:rPr lang="en-US" sz="1100" dirty="0">
                <a:solidFill>
                  <a:srgbClr val="000000"/>
                </a:solidFill>
                <a:latin typeface="Patrick Hand" pitchFamily="34" charset="0"/>
                <a:ea typeface="Patrick Hand" pitchFamily="34" charset="-122"/>
                <a:cs typeface="Patrick Hand" pitchFamily="34" charset="-120"/>
              </a:rPr>
              <a:t>Prove di velocità</a:t>
            </a:r>
            <a:endParaRPr lang="en-US" sz="1100" dirty="0"/>
          </a:p>
        </p:txBody>
      </p:sp>
      <p:sp>
        <p:nvSpPr>
          <p:cNvPr id="6" name="Text 3"/>
          <p:cNvSpPr/>
          <p:nvPr/>
        </p:nvSpPr>
        <p:spPr>
          <a:xfrm>
            <a:off x="5019212" y="2067562"/>
            <a:ext cx="1428547" cy="178568"/>
          </a:xfrm>
          <a:prstGeom prst="rect">
            <a:avLst/>
          </a:prstGeom>
          <a:noFill/>
          <a:ln/>
        </p:spPr>
        <p:txBody>
          <a:bodyPr wrap="none" lIns="0" tIns="0" rIns="0" bIns="0" rtlCol="0" anchor="t"/>
          <a:lstStyle/>
          <a:p>
            <a:pPr marL="0" indent="0" algn="ctr">
              <a:lnSpc>
                <a:spcPct val="104000"/>
              </a:lnSpc>
              <a:buNone/>
            </a:pPr>
            <a:r>
              <a:rPr lang="en-US" sz="1100" dirty="0">
                <a:solidFill>
                  <a:srgbClr val="000000"/>
                </a:solidFill>
                <a:latin typeface="Patrick Hand" pitchFamily="34" charset="0"/>
                <a:ea typeface="Patrick Hand" pitchFamily="34" charset="-122"/>
                <a:cs typeface="Patrick Hand" pitchFamily="34" charset="-120"/>
              </a:rPr>
              <a:t>Prove di dettato</a:t>
            </a:r>
            <a:endParaRPr lang="en-US" sz="1100" dirty="0"/>
          </a:p>
        </p:txBody>
      </p:sp>
      <p:sp>
        <p:nvSpPr>
          <p:cNvPr id="7" name="Text 4"/>
          <p:cNvSpPr/>
          <p:nvPr/>
        </p:nvSpPr>
        <p:spPr>
          <a:xfrm>
            <a:off x="4287494" y="3588645"/>
            <a:ext cx="1349182" cy="178568"/>
          </a:xfrm>
          <a:prstGeom prst="rect">
            <a:avLst/>
          </a:prstGeom>
          <a:noFill/>
          <a:ln/>
        </p:spPr>
        <p:txBody>
          <a:bodyPr wrap="none" lIns="0" tIns="0" rIns="0" bIns="0" rtlCol="0" anchor="t"/>
          <a:lstStyle/>
          <a:p>
            <a:pPr marL="0" indent="0" algn="ctr">
              <a:lnSpc>
                <a:spcPct val="104000"/>
              </a:lnSpc>
              <a:buNone/>
            </a:pPr>
            <a:r>
              <a:rPr lang="en-US" sz="1100" dirty="0">
                <a:solidFill>
                  <a:srgbClr val="000000"/>
                </a:solidFill>
                <a:latin typeface="Patrick Hand" pitchFamily="34" charset="0"/>
                <a:ea typeface="Patrick Hand" pitchFamily="34" charset="-122"/>
                <a:cs typeface="Patrick Hand" pitchFamily="34" charset="-120"/>
              </a:rPr>
              <a:t>Batterie standard</a:t>
            </a:r>
            <a:endParaRPr lang="en-US" sz="1100" dirty="0"/>
          </a:p>
        </p:txBody>
      </p:sp>
      <p:sp>
        <p:nvSpPr>
          <p:cNvPr id="8" name="Text 5"/>
          <p:cNvSpPr/>
          <p:nvPr/>
        </p:nvSpPr>
        <p:spPr>
          <a:xfrm>
            <a:off x="603795" y="4391052"/>
            <a:ext cx="7936409" cy="361355"/>
          </a:xfrm>
          <a:prstGeom prst="rect">
            <a:avLst/>
          </a:prstGeom>
          <a:noFill/>
          <a:ln/>
        </p:spPr>
        <p:txBody>
          <a:bodyPr wrap="square" lIns="0" tIns="0" rIns="0" bIns="0" rtlCol="0" anchor="t">
            <a:normAutofit/>
          </a:bodyPr>
          <a:lstStyle/>
          <a:p>
            <a:pPr marL="0" indent="0" algn="just">
              <a:lnSpc>
                <a:spcPct val="100000"/>
              </a:lnSpc>
              <a:buNone/>
            </a:pPr>
            <a:r>
              <a:rPr lang="en-US" sz="1000" dirty="0">
                <a:solidFill>
                  <a:srgbClr val="383838"/>
                </a:solidFill>
                <a:latin typeface="Patrick Hand" pitchFamily="34" charset="0"/>
                <a:ea typeface="Patrick Hand" pitchFamily="34" charset="-122"/>
                <a:cs typeface="Patrick Hand" pitchFamily="34" charset="-120"/>
              </a:rPr>
              <a:t>Ogni strumento fornisce informazioni diverse e complementari. Le prove di velocità offrono un dato quantitativo immediato, le prove di dettato permettono di analizzare la qualità degli errori, mentre le batterie standardizzate forniscono un quadro normativo di riferimento per confrontare la prestazione del bambino con quella dei pari età.</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03796" y="1127224"/>
            <a:ext cx="3476402" cy="377354"/>
          </a:xfrm>
          <a:prstGeom prst="rect">
            <a:avLst/>
          </a:prstGeom>
          <a:noFill/>
          <a:ln/>
        </p:spPr>
        <p:txBody>
          <a:bodyPr wrap="none" lIns="0" tIns="0" rIns="0" bIns="0" rtlCol="0" anchor="t"/>
          <a:lstStyle/>
          <a:p>
            <a:pPr marL="0" indent="0" algn="l">
              <a:lnSpc>
                <a:spcPct val="104000"/>
              </a:lnSpc>
              <a:buNone/>
            </a:pPr>
            <a:r>
              <a:rPr lang="en-US" sz="2350" dirty="0">
                <a:solidFill>
                  <a:srgbClr val="383838"/>
                </a:solidFill>
                <a:latin typeface="Patrick Hand" pitchFamily="34" charset="0"/>
                <a:ea typeface="Patrick Hand" pitchFamily="34" charset="-122"/>
                <a:cs typeface="Patrick Hand" pitchFamily="34" charset="-120"/>
              </a:rPr>
              <a:t>Calcolo e Dati Normativi</a:t>
            </a:r>
            <a:endParaRPr lang="en-US" sz="2350" dirty="0"/>
          </a:p>
        </p:txBody>
      </p:sp>
      <p:sp>
        <p:nvSpPr>
          <p:cNvPr id="3" name="Text 1"/>
          <p:cNvSpPr/>
          <p:nvPr/>
        </p:nvSpPr>
        <p:spPr>
          <a:xfrm>
            <a:off x="603796" y="1806476"/>
            <a:ext cx="7936409" cy="724644"/>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Il documento mostra come leggere i risultati delle prove attraverso parametri di velocità e correttezza. Le tabelle normative aiutano a collocare la prestazione del bambino rispetto ai pari età o classe. Questo permette di distinguere tra difficoltà transitorie, fragilità specifiche e profili che meritano maggiore attenzione clinico-didattica.</a:t>
            </a:r>
            <a:endParaRPr lang="en-US" sz="1150" dirty="0"/>
          </a:p>
        </p:txBody>
      </p:sp>
      <p:sp>
        <p:nvSpPr>
          <p:cNvPr id="4" name="Shape 2"/>
          <p:cNvSpPr/>
          <p:nvPr/>
        </p:nvSpPr>
        <p:spPr>
          <a:xfrm>
            <a:off x="603796" y="2700933"/>
            <a:ext cx="2544812" cy="1315269"/>
          </a:xfrm>
          <a:prstGeom prst="roundRect">
            <a:avLst>
              <a:gd name="adj" fmla="val 4821"/>
            </a:avLst>
          </a:prstGeom>
          <a:solidFill>
            <a:srgbClr val="AEE4BD"/>
          </a:solidFill>
          <a:ln w="4763">
            <a:solidFill>
              <a:srgbClr val="94CAA3"/>
            </a:solidFill>
            <a:prstDash val="solid"/>
          </a:ln>
        </p:spPr>
        <p:txBody>
          <a:bodyPr/>
          <a:lstStyle/>
          <a:p>
            <a:endParaRPr lang="it-IT"/>
          </a:p>
        </p:txBody>
      </p:sp>
      <p:sp>
        <p:nvSpPr>
          <p:cNvPr id="5" name="Text 3"/>
          <p:cNvSpPr/>
          <p:nvPr/>
        </p:nvSpPr>
        <p:spPr>
          <a:xfrm>
            <a:off x="759470" y="2856607"/>
            <a:ext cx="1509564" cy="188714"/>
          </a:xfrm>
          <a:prstGeom prst="rect">
            <a:avLst/>
          </a:prstGeom>
          <a:noFill/>
          <a:ln/>
        </p:spPr>
        <p:txBody>
          <a:bodyPr wrap="none" lIns="0" tIns="0" rIns="0" bIns="0" rtlCol="0" anchor="t"/>
          <a:lstStyle/>
          <a:p>
            <a:pPr marL="0" indent="0" algn="l">
              <a:lnSpc>
                <a:spcPct val="104000"/>
              </a:lnSpc>
              <a:buNone/>
            </a:pPr>
            <a:r>
              <a:rPr lang="en-US" sz="1150" dirty="0">
                <a:solidFill>
                  <a:srgbClr val="000000"/>
                </a:solidFill>
                <a:latin typeface="Patrick Hand" pitchFamily="34" charset="0"/>
                <a:ea typeface="Patrick Hand" pitchFamily="34" charset="-122"/>
                <a:cs typeface="Patrick Hand" pitchFamily="34" charset="-120"/>
              </a:rPr>
              <a:t>Velocità</a:t>
            </a:r>
            <a:endParaRPr lang="en-US" sz="1150" dirty="0"/>
          </a:p>
        </p:txBody>
      </p:sp>
      <p:sp>
        <p:nvSpPr>
          <p:cNvPr id="6" name="Text 4"/>
          <p:cNvSpPr/>
          <p:nvPr/>
        </p:nvSpPr>
        <p:spPr>
          <a:xfrm>
            <a:off x="759470" y="3135883"/>
            <a:ext cx="2233464" cy="724644"/>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000000"/>
                </a:solidFill>
                <a:latin typeface="Patrick Hand" pitchFamily="34" charset="0"/>
                <a:ea typeface="Patrick Hand" pitchFamily="34" charset="-122"/>
                <a:cs typeface="Patrick Hand" pitchFamily="34" charset="-120"/>
              </a:rPr>
              <a:t>Grafemi riconoscibili prodotti in un minuto, confrontati con le tabelle normative per età o classe.</a:t>
            </a:r>
            <a:endParaRPr lang="en-US" sz="1150" dirty="0"/>
          </a:p>
        </p:txBody>
      </p:sp>
      <p:sp>
        <p:nvSpPr>
          <p:cNvPr id="7" name="Shape 5"/>
          <p:cNvSpPr/>
          <p:nvPr/>
        </p:nvSpPr>
        <p:spPr>
          <a:xfrm>
            <a:off x="3299520" y="2700933"/>
            <a:ext cx="2544887" cy="1315269"/>
          </a:xfrm>
          <a:prstGeom prst="roundRect">
            <a:avLst>
              <a:gd name="adj" fmla="val 4821"/>
            </a:avLst>
          </a:prstGeom>
          <a:solidFill>
            <a:srgbClr val="AEE4BD"/>
          </a:solidFill>
          <a:ln w="4763">
            <a:solidFill>
              <a:srgbClr val="94CAA3"/>
            </a:solidFill>
            <a:prstDash val="solid"/>
          </a:ln>
        </p:spPr>
        <p:txBody>
          <a:bodyPr/>
          <a:lstStyle/>
          <a:p>
            <a:endParaRPr lang="it-IT"/>
          </a:p>
        </p:txBody>
      </p:sp>
      <p:sp>
        <p:nvSpPr>
          <p:cNvPr id="8" name="Text 6"/>
          <p:cNvSpPr/>
          <p:nvPr/>
        </p:nvSpPr>
        <p:spPr>
          <a:xfrm>
            <a:off x="3455194" y="2856607"/>
            <a:ext cx="1509564" cy="188714"/>
          </a:xfrm>
          <a:prstGeom prst="rect">
            <a:avLst/>
          </a:prstGeom>
          <a:noFill/>
          <a:ln/>
        </p:spPr>
        <p:txBody>
          <a:bodyPr wrap="none" lIns="0" tIns="0" rIns="0" bIns="0" rtlCol="0" anchor="t"/>
          <a:lstStyle/>
          <a:p>
            <a:pPr marL="0" indent="0" algn="l">
              <a:lnSpc>
                <a:spcPct val="104000"/>
              </a:lnSpc>
              <a:buNone/>
            </a:pPr>
            <a:r>
              <a:rPr lang="en-US" sz="1150" dirty="0">
                <a:solidFill>
                  <a:srgbClr val="000000"/>
                </a:solidFill>
                <a:latin typeface="Patrick Hand" pitchFamily="34" charset="0"/>
                <a:ea typeface="Patrick Hand" pitchFamily="34" charset="-122"/>
                <a:cs typeface="Patrick Hand" pitchFamily="34" charset="-120"/>
              </a:rPr>
              <a:t>Correttezza</a:t>
            </a:r>
            <a:endParaRPr lang="en-US" sz="1150" dirty="0"/>
          </a:p>
        </p:txBody>
      </p:sp>
      <p:sp>
        <p:nvSpPr>
          <p:cNvPr id="9" name="Text 7"/>
          <p:cNvSpPr/>
          <p:nvPr/>
        </p:nvSpPr>
        <p:spPr>
          <a:xfrm>
            <a:off x="3455194" y="3135883"/>
            <a:ext cx="2233538" cy="724644"/>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000000"/>
                </a:solidFill>
                <a:latin typeface="Patrick Hand" pitchFamily="34" charset="0"/>
                <a:ea typeface="Patrick Hand" pitchFamily="34" charset="-122"/>
                <a:cs typeface="Patrick Hand" pitchFamily="34" charset="-120"/>
              </a:rPr>
              <a:t>Analisi quantitativa e qualitativa degli errori nel dettato, per identificare il tipo di difficoltà.</a:t>
            </a:r>
            <a:endParaRPr lang="en-US" sz="1150" dirty="0"/>
          </a:p>
        </p:txBody>
      </p:sp>
      <p:sp>
        <p:nvSpPr>
          <p:cNvPr id="10" name="Shape 8"/>
          <p:cNvSpPr/>
          <p:nvPr/>
        </p:nvSpPr>
        <p:spPr>
          <a:xfrm>
            <a:off x="5995318" y="2700933"/>
            <a:ext cx="2544887" cy="1315269"/>
          </a:xfrm>
          <a:prstGeom prst="roundRect">
            <a:avLst>
              <a:gd name="adj" fmla="val 4821"/>
            </a:avLst>
          </a:prstGeom>
          <a:solidFill>
            <a:srgbClr val="AEE4BD"/>
          </a:solidFill>
          <a:ln w="4763">
            <a:solidFill>
              <a:srgbClr val="94CAA3"/>
            </a:solidFill>
            <a:prstDash val="solid"/>
          </a:ln>
        </p:spPr>
        <p:txBody>
          <a:bodyPr/>
          <a:lstStyle/>
          <a:p>
            <a:endParaRPr lang="it-IT"/>
          </a:p>
        </p:txBody>
      </p:sp>
      <p:sp>
        <p:nvSpPr>
          <p:cNvPr id="11" name="Text 9"/>
          <p:cNvSpPr/>
          <p:nvPr/>
        </p:nvSpPr>
        <p:spPr>
          <a:xfrm>
            <a:off x="6150992" y="2856607"/>
            <a:ext cx="1509564" cy="188714"/>
          </a:xfrm>
          <a:prstGeom prst="rect">
            <a:avLst/>
          </a:prstGeom>
          <a:noFill/>
          <a:ln/>
        </p:spPr>
        <p:txBody>
          <a:bodyPr wrap="none" lIns="0" tIns="0" rIns="0" bIns="0" rtlCol="0" anchor="t"/>
          <a:lstStyle/>
          <a:p>
            <a:pPr marL="0" indent="0" algn="l">
              <a:lnSpc>
                <a:spcPct val="104000"/>
              </a:lnSpc>
              <a:buNone/>
            </a:pPr>
            <a:r>
              <a:rPr lang="en-US" sz="1150" dirty="0">
                <a:solidFill>
                  <a:srgbClr val="000000"/>
                </a:solidFill>
                <a:latin typeface="Patrick Hand" pitchFamily="34" charset="0"/>
                <a:ea typeface="Patrick Hand" pitchFamily="34" charset="-122"/>
                <a:cs typeface="Patrick Hand" pitchFamily="34" charset="-120"/>
              </a:rPr>
              <a:t>Profilo</a:t>
            </a:r>
            <a:endParaRPr lang="en-US" sz="1150" dirty="0"/>
          </a:p>
        </p:txBody>
      </p:sp>
      <p:sp>
        <p:nvSpPr>
          <p:cNvPr id="12" name="Text 10"/>
          <p:cNvSpPr/>
          <p:nvPr/>
        </p:nvSpPr>
        <p:spPr>
          <a:xfrm>
            <a:off x="6150992" y="3135883"/>
            <a:ext cx="2233538" cy="724644"/>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000000"/>
                </a:solidFill>
                <a:latin typeface="Patrick Hand" pitchFamily="34" charset="0"/>
                <a:ea typeface="Patrick Hand" pitchFamily="34" charset="-122"/>
                <a:cs typeface="Patrick Hand" pitchFamily="34" charset="-120"/>
              </a:rPr>
              <a:t>Distinzione tra difficoltà transitorie, fragilità specifiche e profili che richiedono attenzione clinico-didattica.</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03796" y="879128"/>
            <a:ext cx="3476402" cy="377354"/>
          </a:xfrm>
          <a:prstGeom prst="rect">
            <a:avLst/>
          </a:prstGeom>
          <a:noFill/>
          <a:ln/>
        </p:spPr>
        <p:txBody>
          <a:bodyPr wrap="none" lIns="0" tIns="0" rIns="0" bIns="0" rtlCol="0" anchor="t"/>
          <a:lstStyle/>
          <a:p>
            <a:pPr marL="0" indent="0" algn="l">
              <a:lnSpc>
                <a:spcPct val="104000"/>
              </a:lnSpc>
              <a:buNone/>
            </a:pPr>
            <a:r>
              <a:rPr lang="en-US" sz="2350" dirty="0">
                <a:solidFill>
                  <a:srgbClr val="383838"/>
                </a:solidFill>
                <a:latin typeface="Patrick Hand" pitchFamily="34" charset="0"/>
                <a:ea typeface="Patrick Hand" pitchFamily="34" charset="-122"/>
                <a:cs typeface="Patrick Hand" pitchFamily="34" charset="-120"/>
              </a:rPr>
              <a:t>Perché Distinguere i Profili</a:t>
            </a:r>
            <a:endParaRPr lang="en-US" sz="2350" dirty="0"/>
          </a:p>
        </p:txBody>
      </p:sp>
      <p:sp>
        <p:nvSpPr>
          <p:cNvPr id="3" name="Text 1"/>
          <p:cNvSpPr/>
          <p:nvPr/>
        </p:nvSpPr>
        <p:spPr>
          <a:xfrm>
            <a:off x="603796" y="1558379"/>
            <a:ext cx="7936409" cy="724644"/>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Riconoscere se una difficoltà riguarda la componente motoria, quella ortografica o la produzione testuale è fondamentale per scegliere gli interventi più adeguati. Una valutazione che non distingue questi livelli rischia di proporre strategie inefficaci o di trascurare aspetti cruciali del profilo del bambino.</a:t>
            </a:r>
            <a:endParaRPr lang="en-US" sz="11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3796" y="2452836"/>
            <a:ext cx="377354" cy="377354"/>
          </a:xfrm>
          <a:prstGeom prst="rect">
            <a:avLst/>
          </a:prstGeom>
        </p:spPr>
      </p:pic>
      <p:sp>
        <p:nvSpPr>
          <p:cNvPr id="5" name="Text 2"/>
          <p:cNvSpPr/>
          <p:nvPr/>
        </p:nvSpPr>
        <p:spPr>
          <a:xfrm>
            <a:off x="603796" y="3018830"/>
            <a:ext cx="1509564" cy="188714"/>
          </a:xfrm>
          <a:prstGeom prst="rect">
            <a:avLst/>
          </a:prstGeom>
          <a:noFill/>
          <a:ln/>
        </p:spPr>
        <p:txBody>
          <a:bodyPr wrap="none" lIns="0" tIns="0" rIns="0" bIns="0" rtlCol="0" anchor="t"/>
          <a:lstStyle/>
          <a:p>
            <a:pPr marL="0" indent="0" algn="l">
              <a:lnSpc>
                <a:spcPct val="104000"/>
              </a:lnSpc>
              <a:buNone/>
            </a:pPr>
            <a:r>
              <a:rPr lang="en-US" sz="1150" dirty="0">
                <a:solidFill>
                  <a:srgbClr val="383838"/>
                </a:solidFill>
                <a:latin typeface="Patrick Hand" pitchFamily="34" charset="0"/>
                <a:ea typeface="Patrick Hand" pitchFamily="34" charset="-122"/>
                <a:cs typeface="Patrick Hand" pitchFamily="34" charset="-120"/>
              </a:rPr>
              <a:t>Componente Motoria</a:t>
            </a:r>
            <a:endParaRPr lang="en-US" sz="1150" dirty="0"/>
          </a:p>
        </p:txBody>
      </p:sp>
      <p:sp>
        <p:nvSpPr>
          <p:cNvPr id="6" name="Text 3"/>
          <p:cNvSpPr/>
          <p:nvPr/>
        </p:nvSpPr>
        <p:spPr>
          <a:xfrm>
            <a:off x="603796" y="3298106"/>
            <a:ext cx="2458718" cy="966192"/>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Se la difficoltà è grafo-motoria, gli interventi dovranno concentrarsi su impugnatura, coordinazione e qualità del gesto grafico, senza focalizzarsi sulle regole ortografiche.</a:t>
            </a:r>
            <a:endParaRPr lang="en-US" sz="11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12096" y="2452836"/>
            <a:ext cx="377354" cy="377354"/>
          </a:xfrm>
          <a:prstGeom prst="rect">
            <a:avLst/>
          </a:prstGeom>
        </p:spPr>
      </p:pic>
      <p:sp>
        <p:nvSpPr>
          <p:cNvPr id="8" name="Text 4"/>
          <p:cNvSpPr/>
          <p:nvPr/>
        </p:nvSpPr>
        <p:spPr>
          <a:xfrm>
            <a:off x="3312096" y="3018830"/>
            <a:ext cx="1509564" cy="188714"/>
          </a:xfrm>
          <a:prstGeom prst="rect">
            <a:avLst/>
          </a:prstGeom>
          <a:noFill/>
          <a:ln/>
        </p:spPr>
        <p:txBody>
          <a:bodyPr wrap="none" lIns="0" tIns="0" rIns="0" bIns="0" rtlCol="0" anchor="t"/>
          <a:lstStyle/>
          <a:p>
            <a:pPr marL="0" indent="0" algn="l">
              <a:lnSpc>
                <a:spcPct val="104000"/>
              </a:lnSpc>
              <a:buNone/>
            </a:pPr>
            <a:r>
              <a:rPr lang="en-US" sz="1150" dirty="0">
                <a:solidFill>
                  <a:srgbClr val="383838"/>
                </a:solidFill>
                <a:latin typeface="Patrick Hand" pitchFamily="34" charset="0"/>
                <a:ea typeface="Patrick Hand" pitchFamily="34" charset="-122"/>
                <a:cs typeface="Patrick Hand" pitchFamily="34" charset="-120"/>
              </a:rPr>
              <a:t>Competenza Ortografica</a:t>
            </a:r>
            <a:endParaRPr lang="en-US" sz="1150" dirty="0"/>
          </a:p>
        </p:txBody>
      </p:sp>
      <p:sp>
        <p:nvSpPr>
          <p:cNvPr id="9" name="Text 5"/>
          <p:cNvSpPr/>
          <p:nvPr/>
        </p:nvSpPr>
        <p:spPr>
          <a:xfrm>
            <a:off x="3312096" y="3298106"/>
            <a:ext cx="2458719" cy="966192"/>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Se la difficoltà è ortografica, sarà necessario lavorare sulle regole della lingua scritta e sul tipo di errori commessi, distinguendo tra errori fonologici e non fonologici.</a:t>
            </a:r>
            <a:endParaRPr lang="en-US" sz="11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20470" y="2452836"/>
            <a:ext cx="377354" cy="377354"/>
          </a:xfrm>
          <a:prstGeom prst="rect">
            <a:avLst/>
          </a:prstGeom>
        </p:spPr>
      </p:pic>
      <p:sp>
        <p:nvSpPr>
          <p:cNvPr id="11" name="Text 6"/>
          <p:cNvSpPr/>
          <p:nvPr/>
        </p:nvSpPr>
        <p:spPr>
          <a:xfrm>
            <a:off x="6020470" y="3018830"/>
            <a:ext cx="1509564" cy="188714"/>
          </a:xfrm>
          <a:prstGeom prst="rect">
            <a:avLst/>
          </a:prstGeom>
          <a:noFill/>
          <a:ln/>
        </p:spPr>
        <p:txBody>
          <a:bodyPr wrap="none" lIns="0" tIns="0" rIns="0" bIns="0" rtlCol="0" anchor="t"/>
          <a:lstStyle/>
          <a:p>
            <a:pPr marL="0" indent="0" algn="l">
              <a:lnSpc>
                <a:spcPct val="104000"/>
              </a:lnSpc>
              <a:buNone/>
            </a:pPr>
            <a:r>
              <a:rPr lang="en-US" sz="1150" dirty="0">
                <a:solidFill>
                  <a:srgbClr val="383838"/>
                </a:solidFill>
                <a:latin typeface="Patrick Hand" pitchFamily="34" charset="0"/>
                <a:ea typeface="Patrick Hand" pitchFamily="34" charset="-122"/>
                <a:cs typeface="Patrick Hand" pitchFamily="34" charset="-120"/>
              </a:rPr>
              <a:t>Produzione Testuale</a:t>
            </a:r>
            <a:endParaRPr lang="en-US" sz="1150" dirty="0"/>
          </a:p>
        </p:txBody>
      </p:sp>
      <p:sp>
        <p:nvSpPr>
          <p:cNvPr id="12" name="Text 7"/>
          <p:cNvSpPr/>
          <p:nvPr/>
        </p:nvSpPr>
        <p:spPr>
          <a:xfrm>
            <a:off x="6020470" y="3298106"/>
            <a:ext cx="2519660" cy="966192"/>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Se la difficoltà riguarda la produzione autonoma, gli interventi dovranno sostenere l'organizzazione delle idee, la coesione e il controllo della forma scritta.</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03793" y="631384"/>
            <a:ext cx="1966764" cy="188714"/>
          </a:xfrm>
          <a:prstGeom prst="rect">
            <a:avLst/>
          </a:prstGeom>
          <a:noFill/>
          <a:ln/>
        </p:spPr>
        <p:txBody>
          <a:bodyPr wrap="none" lIns="0" tIns="0" rIns="0" bIns="0" rtlCol="0" anchor="t"/>
          <a:lstStyle/>
          <a:p>
            <a:pPr marL="0" indent="0" algn="l">
              <a:lnSpc>
                <a:spcPct val="104000"/>
              </a:lnSpc>
              <a:buNone/>
            </a:pPr>
            <a:r>
              <a:rPr lang="en-US" sz="1400" dirty="0">
                <a:solidFill>
                  <a:srgbClr val="383838"/>
                </a:solidFill>
                <a:latin typeface="Patrick Hand" pitchFamily="34" charset="0"/>
                <a:ea typeface="Patrick Hand" pitchFamily="34" charset="-122"/>
                <a:cs typeface="Patrick Hand" pitchFamily="34" charset="-120"/>
              </a:rPr>
              <a:t>Un Processo Multilivello</a:t>
            </a:r>
            <a:endParaRPr lang="en-US" sz="1400" dirty="0"/>
          </a:p>
        </p:txBody>
      </p:sp>
      <p:sp>
        <p:nvSpPr>
          <p:cNvPr id="3" name="Text 1"/>
          <p:cNvSpPr/>
          <p:nvPr/>
        </p:nvSpPr>
        <p:spPr>
          <a:xfrm>
            <a:off x="603794" y="955205"/>
            <a:ext cx="7936409" cy="329491"/>
          </a:xfrm>
          <a:prstGeom prst="rect">
            <a:avLst/>
          </a:prstGeom>
          <a:noFill/>
          <a:ln/>
        </p:spPr>
        <p:txBody>
          <a:bodyPr wrap="square" lIns="0" tIns="0" rIns="0" bIns="0" rtlCol="0" anchor="t">
            <a:noAutofit/>
          </a:bodyPr>
          <a:lstStyle/>
          <a:p>
            <a:pPr marL="0" indent="0" algn="l">
              <a:lnSpc>
                <a:spcPct val="100000"/>
              </a:lnSpc>
              <a:buNone/>
            </a:pPr>
            <a:r>
              <a:rPr lang="en-US" sz="1000" dirty="0">
                <a:solidFill>
                  <a:srgbClr val="383838"/>
                </a:solidFill>
                <a:latin typeface="Patrick Hand" pitchFamily="34" charset="0"/>
                <a:ea typeface="Patrick Hand" pitchFamily="34" charset="-122"/>
                <a:cs typeface="Patrick Hand" pitchFamily="34" charset="-120"/>
              </a:rPr>
              <a:t>Il punto centrale del lavoro è che la scrittura va osservata come un </a:t>
            </a:r>
            <a:r>
              <a:rPr lang="en-US" sz="1000" b="1" dirty="0">
                <a:solidFill>
                  <a:srgbClr val="383838"/>
                </a:solidFill>
                <a:latin typeface="Patrick Hand Bold" pitchFamily="34" charset="0"/>
                <a:ea typeface="Patrick Hand Bold" pitchFamily="34" charset="-122"/>
                <a:cs typeface="Patrick Hand Bold" pitchFamily="34" charset="-120"/>
              </a:rPr>
              <a:t>processo multilivello</a:t>
            </a:r>
            <a:r>
              <a:rPr lang="en-US" sz="1000" dirty="0">
                <a:solidFill>
                  <a:srgbClr val="383838"/>
                </a:solidFill>
                <a:latin typeface="Patrick Hand" pitchFamily="34" charset="0"/>
                <a:ea typeface="Patrick Hand" pitchFamily="34" charset="-122"/>
                <a:cs typeface="Patrick Hand" pitchFamily="34" charset="-120"/>
              </a:rPr>
              <a:t>, non come una sola abilità. Una buona valutazione deve distinguere componente motoria, competenza ortografica e produzione testuale, così da costruire interventi davvero mirati e utili per scuola e famiglia.</a:t>
            </a:r>
            <a:endParaRPr lang="en-US" sz="1000" dirty="0"/>
          </a:p>
        </p:txBody>
      </p:sp>
      <p:pic>
        <p:nvPicPr>
          <p:cNvPr id="4" name="Image 0" descr="preencoded.png"/>
          <p:cNvPicPr>
            <a:picLocks noChangeAspect="1"/>
          </p:cNvPicPr>
          <p:nvPr/>
        </p:nvPicPr>
        <p:blipFill>
          <a:blip r:embed="rId3"/>
          <a:stretch>
            <a:fillRect/>
          </a:stretch>
        </p:blipFill>
        <p:spPr>
          <a:xfrm>
            <a:off x="2118239" y="1366197"/>
            <a:ext cx="4907521" cy="2545771"/>
          </a:xfrm>
          <a:prstGeom prst="rect">
            <a:avLst/>
          </a:prstGeom>
        </p:spPr>
      </p:pic>
      <p:sp>
        <p:nvSpPr>
          <p:cNvPr id="5" name="Text 2"/>
          <p:cNvSpPr/>
          <p:nvPr/>
        </p:nvSpPr>
        <p:spPr>
          <a:xfrm>
            <a:off x="603793" y="4074969"/>
            <a:ext cx="7936409" cy="180975"/>
          </a:xfrm>
          <a:prstGeom prst="rect">
            <a:avLst/>
          </a:prstGeom>
          <a:noFill/>
          <a:ln/>
        </p:spPr>
        <p:txBody>
          <a:bodyPr wrap="square" lIns="0" tIns="0" rIns="0" bIns="0" rtlCol="0" anchor="t">
            <a:noAutofit/>
          </a:bodyPr>
          <a:lstStyle/>
          <a:p>
            <a:pPr marL="0" indent="0" algn="just">
              <a:lnSpc>
                <a:spcPct val="100000"/>
              </a:lnSpc>
              <a:buNone/>
            </a:pPr>
            <a:r>
              <a:rPr lang="en-US" sz="1000" dirty="0">
                <a:solidFill>
                  <a:srgbClr val="383838"/>
                </a:solidFill>
                <a:latin typeface="Patrick Hand" pitchFamily="34" charset="0"/>
                <a:ea typeface="Patrick Hand" pitchFamily="34" charset="-122"/>
                <a:cs typeface="Patrick Hand" pitchFamily="34" charset="-120"/>
              </a:rPr>
              <a:t>Osservare la scrittura come un processo multilivello significa non limitarsi a contare gli errori o misurare la velocità, ma comprendere quale combinazione di fattori è alla base delle difficoltà del bambino. Solo così è possibile costruire un profilo completo e orientare le scelte didattiche e cliniche in modo efficace.</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03796" y="907405"/>
            <a:ext cx="3476402" cy="377354"/>
          </a:xfrm>
          <a:prstGeom prst="rect">
            <a:avLst/>
          </a:prstGeom>
          <a:noFill/>
          <a:ln/>
        </p:spPr>
        <p:txBody>
          <a:bodyPr wrap="none" lIns="0" tIns="0" rIns="0" bIns="0" rtlCol="0" anchor="t"/>
          <a:lstStyle/>
          <a:p>
            <a:pPr marL="0" indent="0" algn="l">
              <a:lnSpc>
                <a:spcPct val="104000"/>
              </a:lnSpc>
              <a:buNone/>
            </a:pPr>
            <a:r>
              <a:rPr lang="en-US" sz="2350" dirty="0">
                <a:solidFill>
                  <a:srgbClr val="383838"/>
                </a:solidFill>
                <a:latin typeface="Patrick Hand" pitchFamily="34" charset="0"/>
                <a:ea typeface="Patrick Hand" pitchFamily="34" charset="-122"/>
                <a:cs typeface="Patrick Hand" pitchFamily="34" charset="-120"/>
              </a:rPr>
              <a:t>Conclusioni</a:t>
            </a:r>
            <a:endParaRPr lang="en-US" sz="2350" dirty="0"/>
          </a:p>
        </p:txBody>
      </p:sp>
      <p:sp>
        <p:nvSpPr>
          <p:cNvPr id="3" name="Shape 1"/>
          <p:cNvSpPr/>
          <p:nvPr/>
        </p:nvSpPr>
        <p:spPr>
          <a:xfrm>
            <a:off x="603796" y="1586657"/>
            <a:ext cx="19050" cy="581099"/>
          </a:xfrm>
          <a:prstGeom prst="roundRect">
            <a:avLst>
              <a:gd name="adj" fmla="val 60000"/>
            </a:avLst>
          </a:prstGeom>
          <a:solidFill>
            <a:srgbClr val="CCCCCC"/>
          </a:solidFill>
          <a:ln/>
        </p:spPr>
        <p:txBody>
          <a:bodyPr/>
          <a:lstStyle/>
          <a:p>
            <a:endParaRPr lang="it-IT"/>
          </a:p>
        </p:txBody>
      </p:sp>
      <p:sp>
        <p:nvSpPr>
          <p:cNvPr id="4" name="Text 2"/>
          <p:cNvSpPr/>
          <p:nvPr/>
        </p:nvSpPr>
        <p:spPr>
          <a:xfrm>
            <a:off x="830238" y="1756470"/>
            <a:ext cx="8167167" cy="241548"/>
          </a:xfrm>
          <a:prstGeom prst="rect">
            <a:avLst/>
          </a:prstGeom>
          <a:noFill/>
          <a:ln/>
        </p:spPr>
        <p:txBody>
          <a:bodyPr wrap="none" lIns="0" tIns="0" rIns="0" bIns="0" rtlCol="0" anchor="t"/>
          <a:lstStyle/>
          <a:p>
            <a:pPr marL="0" indent="0" algn="l">
              <a:lnSpc>
                <a:spcPct val="133000"/>
              </a:lnSpc>
              <a:buNone/>
            </a:pPr>
            <a:r>
              <a:rPr lang="en-US" sz="1150" dirty="0">
                <a:solidFill>
                  <a:srgbClr val="383838"/>
                </a:solidFill>
                <a:latin typeface="Patrick Hand" pitchFamily="34" charset="0"/>
                <a:ea typeface="Patrick Hand" pitchFamily="34" charset="-122"/>
                <a:cs typeface="Patrick Hand" pitchFamily="34" charset="-120"/>
              </a:rPr>
              <a:t>La scrittura va osservata come un processo multilivello, non come una sola abilità.</a:t>
            </a:r>
            <a:endParaRPr lang="en-US" sz="1150" dirty="0"/>
          </a:p>
        </p:txBody>
      </p:sp>
      <p:sp>
        <p:nvSpPr>
          <p:cNvPr id="5" name="Text 3"/>
          <p:cNvSpPr/>
          <p:nvPr/>
        </p:nvSpPr>
        <p:spPr>
          <a:xfrm>
            <a:off x="603796" y="2337643"/>
            <a:ext cx="7936409" cy="724644"/>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Una buona valutazione deve distinguere componente motoria, competenza ortografica e produzione testuale, così da costruire interventi davvero mirati e utili per scuola e famiglia. Solo attraverso un'analisi articolata dei tre livelli — copiatura, dettato e produzione autonoma — è possibile identificare con precisione il profilo del bambino e orientare le scelte didattiche e cliniche in modo efficace.</a:t>
            </a:r>
            <a:endParaRPr lang="en-US" sz="115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4746" y="3213050"/>
            <a:ext cx="3892897" cy="1042020"/>
          </a:xfrm>
          <a:prstGeom prst="rect">
            <a:avLst/>
          </a:prstGeom>
        </p:spPr>
      </p:pic>
      <p:sp>
        <p:nvSpPr>
          <p:cNvPr id="7" name="Text 4"/>
          <p:cNvSpPr/>
          <p:nvPr/>
        </p:nvSpPr>
        <p:spPr>
          <a:xfrm>
            <a:off x="792807" y="3232100"/>
            <a:ext cx="1509564" cy="188714"/>
          </a:xfrm>
          <a:prstGeom prst="rect">
            <a:avLst/>
          </a:prstGeom>
          <a:noFill/>
          <a:ln/>
        </p:spPr>
        <p:txBody>
          <a:bodyPr wrap="none" lIns="0" tIns="0" rIns="0" bIns="0" rtlCol="0" anchor="t"/>
          <a:lstStyle/>
          <a:p>
            <a:pPr marL="0" indent="0" algn="l">
              <a:lnSpc>
                <a:spcPct val="104000"/>
              </a:lnSpc>
              <a:buNone/>
            </a:pPr>
            <a:r>
              <a:rPr lang="en-US" sz="1150" dirty="0">
                <a:solidFill>
                  <a:srgbClr val="383838"/>
                </a:solidFill>
                <a:latin typeface="Patrick Hand" pitchFamily="34" charset="0"/>
                <a:ea typeface="Patrick Hand" pitchFamily="34" charset="-122"/>
                <a:cs typeface="Patrick Hand" pitchFamily="34" charset="-120"/>
              </a:rPr>
              <a:t>Per la Scuola</a:t>
            </a:r>
            <a:endParaRPr lang="en-US" sz="1150" dirty="0"/>
          </a:p>
        </p:txBody>
      </p:sp>
      <p:sp>
        <p:nvSpPr>
          <p:cNvPr id="8" name="Text 5"/>
          <p:cNvSpPr/>
          <p:nvPr/>
        </p:nvSpPr>
        <p:spPr>
          <a:xfrm>
            <a:off x="792807" y="3511376"/>
            <a:ext cx="3343764" cy="724644"/>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Adattare le richieste e le strategie didattiche in base al profilo specifico del bambino, distinguendo tra difficoltà motorie, ortografiche e di produzione testuale.</a:t>
            </a:r>
            <a:endParaRPr lang="en-US" sz="1150" dirty="0"/>
          </a:p>
        </p:txBody>
      </p:sp>
      <p:pic>
        <p:nvPicPr>
          <p:cNvPr id="9"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7233" y="3213050"/>
            <a:ext cx="3892972" cy="1042020"/>
          </a:xfrm>
          <a:prstGeom prst="rect">
            <a:avLst/>
          </a:prstGeom>
        </p:spPr>
      </p:pic>
      <p:sp>
        <p:nvSpPr>
          <p:cNvPr id="10" name="Text 6"/>
          <p:cNvSpPr/>
          <p:nvPr/>
        </p:nvSpPr>
        <p:spPr>
          <a:xfrm>
            <a:off x="4855294" y="3232100"/>
            <a:ext cx="1509564" cy="188714"/>
          </a:xfrm>
          <a:prstGeom prst="rect">
            <a:avLst/>
          </a:prstGeom>
          <a:noFill/>
          <a:ln/>
        </p:spPr>
        <p:txBody>
          <a:bodyPr wrap="none" lIns="0" tIns="0" rIns="0" bIns="0" rtlCol="0" anchor="t"/>
          <a:lstStyle/>
          <a:p>
            <a:pPr marL="0" indent="0" algn="l">
              <a:lnSpc>
                <a:spcPct val="104000"/>
              </a:lnSpc>
              <a:buNone/>
            </a:pPr>
            <a:r>
              <a:rPr lang="en-US" sz="1150" dirty="0">
                <a:solidFill>
                  <a:srgbClr val="383838"/>
                </a:solidFill>
                <a:latin typeface="Patrick Hand" pitchFamily="34" charset="0"/>
                <a:ea typeface="Patrick Hand" pitchFamily="34" charset="-122"/>
                <a:cs typeface="Patrick Hand" pitchFamily="34" charset="-120"/>
              </a:rPr>
              <a:t>Per la Famiglia</a:t>
            </a:r>
            <a:endParaRPr lang="en-US" sz="1150" dirty="0"/>
          </a:p>
        </p:txBody>
      </p:sp>
      <p:sp>
        <p:nvSpPr>
          <p:cNvPr id="11" name="Text 7"/>
          <p:cNvSpPr/>
          <p:nvPr/>
        </p:nvSpPr>
        <p:spPr>
          <a:xfrm>
            <a:off x="4855294" y="3511376"/>
            <a:ext cx="3417849" cy="724644"/>
          </a:xfrm>
          <a:prstGeom prst="rect">
            <a:avLst/>
          </a:prstGeom>
          <a:noFill/>
          <a:ln/>
        </p:spPr>
        <p:txBody>
          <a:bodyPr wrap="square" lIns="0" tIns="0" rIns="0" bIns="0" rtlCol="0" anchor="t">
            <a:normAutofit/>
          </a:bodyPr>
          <a:lstStyle/>
          <a:p>
            <a:pPr marL="0" indent="0" algn="just">
              <a:lnSpc>
                <a:spcPct val="133000"/>
              </a:lnSpc>
              <a:buNone/>
            </a:pPr>
            <a:r>
              <a:rPr lang="en-US" sz="1150" dirty="0">
                <a:solidFill>
                  <a:srgbClr val="383838"/>
                </a:solidFill>
                <a:latin typeface="Patrick Hand" pitchFamily="34" charset="0"/>
                <a:ea typeface="Patrick Hand" pitchFamily="34" charset="-122"/>
                <a:cs typeface="Patrick Hand" pitchFamily="34" charset="-120"/>
              </a:rPr>
              <a:t>Comprendere la natura delle difficoltà del bambino per sostenere il percorso scolastico con consapevolezza e senza confondere profili diversi come disgrafia e disortografia.</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TotalTime>
  <Words>1108</Words>
  <Application>Microsoft Office PowerPoint</Application>
  <PresentationFormat>Presentazione su schermo (16:9)</PresentationFormat>
  <Paragraphs>72</Paragraphs>
  <Slides>11</Slides>
  <Notes>10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11</vt:i4>
      </vt:variant>
    </vt:vector>
  </HeadingPairs>
  <TitlesOfParts>
    <vt:vector size="15" baseType="lpstr">
      <vt:lpstr>Arial</vt:lpstr>
      <vt:lpstr>Patrick Hand</vt:lpstr>
      <vt:lpstr>Patrick Hand Bold</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Giorgio Melis</dc:creator>
  <cp:lastModifiedBy>GIORGIO  MELIS</cp:lastModifiedBy>
  <cp:revision>5</cp:revision>
  <dcterms:created xsi:type="dcterms:W3CDTF">2026-07-06T18:10:22Z</dcterms:created>
  <dcterms:modified xsi:type="dcterms:W3CDTF">2026-07-29T14:48:54Z</dcterms:modified>
</cp:coreProperties>
</file>