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5143500" cy="9144000"/>
  <p:embeddedFontLst>
    <p:embeddedFont>
      <p:font typeface="Inter" panose="020B0604020202020204" charset="0"/>
      <p:regular r:id="rId14"/>
    </p:embeddedFont>
    <p:embeddedFont>
      <p:font typeface="Inter Bold" panose="020B0604020202020204" charset="0"/>
      <p:regular r:id="rId15"/>
    </p:embeddedFont>
    <p:embeddedFont>
      <p:font typeface="Petrona Bold" panose="020B0604020202020204" charset="0"/>
      <p:regular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8" d="100"/>
          <a:sy n="148" d="100"/>
        </p:scale>
        <p:origin x="53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8578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novacci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7E68E9F-719A-7BEA-56EA-89E5E3427C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085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59507D1-BCD4-AD85-5680-56155BC40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519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1754609"/>
            <a:ext cx="4722763" cy="8527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Prerequisiti degli Apprendimenti</a:t>
            </a:r>
            <a:endParaRPr lang="en-US" sz="2650" dirty="0"/>
          </a:p>
        </p:txBody>
      </p:sp>
      <p:sp>
        <p:nvSpPr>
          <p:cNvPr id="4" name="Text 1"/>
          <p:cNvSpPr/>
          <p:nvPr/>
        </p:nvSpPr>
        <p:spPr>
          <a:xfrm>
            <a:off x="496119" y="2793429"/>
            <a:ext cx="472276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Competenze di base necessarie per </a:t>
            </a:r>
            <a:r>
              <a:rPr lang="en-US" sz="950" b="1" dirty="0">
                <a:solidFill>
                  <a:srgbClr val="6237C8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Lettura, Scrittura, Calcolo e Apprendimento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Una guida alla valutazione e al potenziamento delle abilità fondamentali per il successo scolastico.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1670149"/>
            <a:ext cx="4722763" cy="426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Cosa Sono i Prerequisiti?</a:t>
            </a:r>
            <a:endParaRPr lang="en-US" sz="2650" dirty="0"/>
          </a:p>
        </p:txBody>
      </p:sp>
      <p:sp>
        <p:nvSpPr>
          <p:cNvPr id="4" name="Text 1"/>
          <p:cNvSpPr/>
          <p:nvPr/>
        </p:nvSpPr>
        <p:spPr>
          <a:xfrm>
            <a:off x="3925119" y="2282577"/>
            <a:ext cx="4722763" cy="11907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 prerequisiti degli apprendimenti sono le </a:t>
            </a:r>
            <a:r>
              <a:rPr lang="en-US" sz="950" b="1" dirty="0">
                <a:solidFill>
                  <a:srgbClr val="6237C8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capacità che permettono di acquisire, comprendere e usare nuove informazioni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Rappresentano le fondamenta su cui si costruiscono le competenze scolastiche di lettura, scrittura, calcolo e apprendimento in generale. La loro valutazione consente di individuare precocemente le fragilità, prevenire l'insuccesso scolastico e guidare interventi mirati di potenziamento.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482998"/>
            <a:ext cx="8151763" cy="426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Perché Valutarli? Lo Screening</a:t>
            </a:r>
            <a:endParaRPr lang="en-US" sz="2650" dirty="0"/>
          </a:p>
        </p:txBody>
      </p:sp>
      <p:sp>
        <p:nvSpPr>
          <p:cNvPr id="3" name="Shape 1"/>
          <p:cNvSpPr/>
          <p:nvPr/>
        </p:nvSpPr>
        <p:spPr>
          <a:xfrm>
            <a:off x="406822" y="2095426"/>
            <a:ext cx="4103191" cy="1565077"/>
          </a:xfrm>
          <a:prstGeom prst="roundRect">
            <a:avLst>
              <a:gd name="adj" fmla="val 5707"/>
            </a:avLst>
          </a:prstGeom>
          <a:solidFill>
            <a:srgbClr val="6237C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30796" y="2219399"/>
            <a:ext cx="3855244" cy="2131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Identificazione Precoce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30796" y="2556570"/>
            <a:ext cx="3855244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Individuare tempestivamente le fragilità permette di prevenire l'insuccesso scolastico e guidare il potenziamento delle competenze. Lo screening consente di individuare punti di forza, debolezze e indicatori di rischio prima che le difficoltà si consolidino.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728046" y="2219399"/>
            <a:ext cx="3924598" cy="2131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Strumenti Validati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728046" y="2556570"/>
            <a:ext cx="3924598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Test e strumenti specifici individuano indicatori di rischio e punti di forza. Tra gli strumenti disponibili: </a:t>
            </a:r>
            <a:r>
              <a:rPr lang="en-US" sz="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IPDA, CME, SR 4-5, PAC-SI, SPEED, prove MT, PR CR2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 altri strumenti validati. Non esiste un unico indicatore predittivo: contano sia fattori </a:t>
            </a:r>
            <a:r>
              <a:rPr lang="en-US" sz="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dominio-specifici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sia fattori </a:t>
            </a:r>
            <a:r>
              <a:rPr lang="en-US" sz="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dominio-generalisti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39885"/>
            <a:ext cx="8151763" cy="426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Abilità Dominio-Generali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6119" y="1140693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 abilità dominio-generali sono processi cognitivi trasversali che influenzano tutti gli ambiti dell'apprendimento. Non sono legate a uno specifico contenuto scolastico, ma sostengono la capacità di acquisire e utilizzare nuove informazioni in modo efficace.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496119" y="1677144"/>
            <a:ext cx="4013895" cy="1438052"/>
          </a:xfrm>
          <a:prstGeom prst="roundRect">
            <a:avLst>
              <a:gd name="adj" fmla="val 3623"/>
            </a:avLst>
          </a:prstGeom>
          <a:solidFill>
            <a:srgbClr val="E0D7F4"/>
          </a:solidFill>
          <a:ln w="4763">
            <a:solidFill>
              <a:srgbClr val="C6BDD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624855" y="1805880"/>
            <a:ext cx="372070" cy="372070"/>
          </a:xfrm>
          <a:prstGeom prst="ellipse">
            <a:avLst/>
          </a:prstGeom>
          <a:solidFill>
            <a:srgbClr val="6237C8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7174" y="1908125"/>
            <a:ext cx="167432" cy="16743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24855" y="2301925"/>
            <a:ext cx="3756422" cy="2131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Memoria di Lavoro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24855" y="2589535"/>
            <a:ext cx="375642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Mantiene e manipola le informazioni durante l'esecuzione di compiti cognitivi complessi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4633987" y="1677144"/>
            <a:ext cx="4013895" cy="1438052"/>
          </a:xfrm>
          <a:prstGeom prst="roundRect">
            <a:avLst>
              <a:gd name="adj" fmla="val 3623"/>
            </a:avLst>
          </a:prstGeom>
          <a:solidFill>
            <a:srgbClr val="E0D7F4"/>
          </a:solidFill>
          <a:ln w="4763">
            <a:solidFill>
              <a:srgbClr val="C6BDD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Shape 7"/>
          <p:cNvSpPr/>
          <p:nvPr/>
        </p:nvSpPr>
        <p:spPr>
          <a:xfrm>
            <a:off x="4762723" y="1805880"/>
            <a:ext cx="372070" cy="372070"/>
          </a:xfrm>
          <a:prstGeom prst="ellipse">
            <a:avLst/>
          </a:prstGeom>
          <a:solidFill>
            <a:srgbClr val="6237C8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65043" y="1908125"/>
            <a:ext cx="167432" cy="16743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762723" y="2301925"/>
            <a:ext cx="3756422" cy="2131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Attenzione e Funzioni Esecutive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4762723" y="2589535"/>
            <a:ext cx="375642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Autoregolazione, pianificazione, controllo inibitorio e organizzazione dei compiti</a:t>
            </a:r>
            <a:endParaRPr lang="en-US" sz="950" dirty="0"/>
          </a:p>
        </p:txBody>
      </p:sp>
      <p:sp>
        <p:nvSpPr>
          <p:cNvPr id="14" name="Shape 10"/>
          <p:cNvSpPr/>
          <p:nvPr/>
        </p:nvSpPr>
        <p:spPr>
          <a:xfrm>
            <a:off x="496119" y="3239170"/>
            <a:ext cx="4013895" cy="1438052"/>
          </a:xfrm>
          <a:prstGeom prst="roundRect">
            <a:avLst>
              <a:gd name="adj" fmla="val 3623"/>
            </a:avLst>
          </a:prstGeom>
          <a:solidFill>
            <a:srgbClr val="E0D7F4"/>
          </a:solidFill>
          <a:ln w="4763">
            <a:solidFill>
              <a:srgbClr val="C6BDD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Shape 11"/>
          <p:cNvSpPr/>
          <p:nvPr/>
        </p:nvSpPr>
        <p:spPr>
          <a:xfrm>
            <a:off x="624855" y="3367906"/>
            <a:ext cx="372070" cy="372070"/>
          </a:xfrm>
          <a:prstGeom prst="ellipse">
            <a:avLst/>
          </a:prstGeom>
          <a:solidFill>
            <a:srgbClr val="6237C8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7174" y="3470151"/>
            <a:ext cx="167432" cy="16743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24855" y="3863950"/>
            <a:ext cx="3756422" cy="2131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Velocità di Elaborazione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624855" y="4151561"/>
            <a:ext cx="375642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Rapidità nel ricevere, elaborare e rispondere agli stimoli cognitivi</a:t>
            </a:r>
            <a:endParaRPr lang="en-US" sz="950" dirty="0"/>
          </a:p>
        </p:txBody>
      </p:sp>
      <p:sp>
        <p:nvSpPr>
          <p:cNvPr id="19" name="Shape 14"/>
          <p:cNvSpPr/>
          <p:nvPr/>
        </p:nvSpPr>
        <p:spPr>
          <a:xfrm>
            <a:off x="4633987" y="3239170"/>
            <a:ext cx="4013895" cy="1438052"/>
          </a:xfrm>
          <a:prstGeom prst="roundRect">
            <a:avLst>
              <a:gd name="adj" fmla="val 3623"/>
            </a:avLst>
          </a:prstGeom>
          <a:solidFill>
            <a:srgbClr val="E0D7F4"/>
          </a:solidFill>
          <a:ln w="4763">
            <a:solidFill>
              <a:srgbClr val="C6BDD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Shape 15"/>
          <p:cNvSpPr/>
          <p:nvPr/>
        </p:nvSpPr>
        <p:spPr>
          <a:xfrm>
            <a:off x="4762723" y="3367906"/>
            <a:ext cx="372070" cy="372070"/>
          </a:xfrm>
          <a:prstGeom prst="ellipse">
            <a:avLst/>
          </a:prstGeom>
          <a:solidFill>
            <a:srgbClr val="6237C8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65043" y="3470151"/>
            <a:ext cx="167432" cy="16743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4762723" y="3863950"/>
            <a:ext cx="3756422" cy="2131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Intelligenza e Problem Solving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4762723" y="4151561"/>
            <a:ext cx="375642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Intelligenza fluida e cristallizzata; processi di analisi, pianificazione e valutazione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889843"/>
            <a:ext cx="8151763" cy="426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Memoria di Lavoro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6119" y="1564258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memoria di lavoro </a:t>
            </a:r>
            <a:r>
              <a:rPr lang="en-US" sz="950" b="1" dirty="0">
                <a:solidFill>
                  <a:srgbClr val="6237C8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mantiene e manipola le informazioni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durante l'esecuzione di compiti cognitivi. Comprende un esecutivo centrale che coordina tre componenti principali:</a:t>
            </a:r>
            <a:endParaRPr lang="en-US" sz="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2100709"/>
            <a:ext cx="2634555" cy="131891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738982" y="2193727"/>
            <a:ext cx="148828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34380" y="2596828"/>
            <a:ext cx="2358033" cy="2131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Loop Fonologico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34380" y="2884438"/>
            <a:ext cx="2235429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Elabora e mantiene le informazioni verbali e uditive</a:t>
            </a:r>
            <a:endParaRPr lang="en-US" sz="9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4648" y="2100709"/>
            <a:ext cx="2634630" cy="131891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497512" y="2193727"/>
            <a:ext cx="148828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1150" dirty="0"/>
          </a:p>
        </p:txBody>
      </p:sp>
      <p:sp>
        <p:nvSpPr>
          <p:cNvPr id="10" name="Text 6"/>
          <p:cNvSpPr/>
          <p:nvPr/>
        </p:nvSpPr>
        <p:spPr>
          <a:xfrm>
            <a:off x="3392909" y="2596828"/>
            <a:ext cx="2358107" cy="2131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Taccuino Visuo-Spaziale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3392910" y="2884438"/>
            <a:ext cx="2234168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Elabora e mantiene le informazioni visive e spaziali</a:t>
            </a:r>
            <a:endParaRPr lang="en-US" sz="9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13252" y="2100709"/>
            <a:ext cx="2634555" cy="131891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256115" y="2193727"/>
            <a:ext cx="148828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1150" dirty="0"/>
          </a:p>
        </p:txBody>
      </p:sp>
      <p:sp>
        <p:nvSpPr>
          <p:cNvPr id="14" name="Text 9"/>
          <p:cNvSpPr/>
          <p:nvPr/>
        </p:nvSpPr>
        <p:spPr>
          <a:xfrm>
            <a:off x="6151513" y="2596828"/>
            <a:ext cx="2358033" cy="2131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Buffer Episodico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6151513" y="2884438"/>
            <a:ext cx="2239865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Integra le informazioni provenienti dalle diverse componenti</a:t>
            </a:r>
            <a:endParaRPr lang="en-US" sz="950" dirty="0"/>
          </a:p>
        </p:txBody>
      </p:sp>
      <p:sp>
        <p:nvSpPr>
          <p:cNvPr id="16" name="Shape 11"/>
          <p:cNvSpPr/>
          <p:nvPr/>
        </p:nvSpPr>
        <p:spPr>
          <a:xfrm>
            <a:off x="496119" y="3559150"/>
            <a:ext cx="8151763" cy="694432"/>
          </a:xfrm>
          <a:prstGeom prst="roundRect">
            <a:avLst>
              <a:gd name="adj" fmla="val 7502"/>
            </a:avLst>
          </a:prstGeom>
          <a:solidFill>
            <a:srgbClr val="E0D7F4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2" y="3738935"/>
            <a:ext cx="155004" cy="12397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99071" y="3714080"/>
            <a:ext cx="7624837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Segnali di fragilità nella memoria di lavoro includono difficoltà attentive, scarsa autoregolazione, problemi nel seguire consegne e nel controllo emotivo.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909340"/>
            <a:ext cx="8151763" cy="426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Attenzione e Funzioni Esecutive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6119" y="1645741"/>
            <a:ext cx="3924598" cy="2131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Dimensioni dell'Attenzione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496119" y="1982912"/>
            <a:ext cx="3717155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L'attenzione è una delle dimensioni fondamentali per l'apprendimento. Comprende diverse componenti: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96119" y="2491457"/>
            <a:ext cx="3717155" cy="11224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Selettiva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focalizzare le risorse su uno stimolo specifico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Sostenuta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mantenere la concentrazione nel tempo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Divisa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distribuire l'attenzione su più compiti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Shifting attentivo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spostare flessibilmente il focus tra stimoli diversi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4638749" y="1521768"/>
            <a:ext cx="4103191" cy="2712318"/>
          </a:xfrm>
          <a:prstGeom prst="roundRect">
            <a:avLst>
              <a:gd name="adj" fmla="val 3293"/>
            </a:avLst>
          </a:prstGeom>
          <a:solidFill>
            <a:srgbClr val="6237C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4762723" y="1645741"/>
            <a:ext cx="3855244" cy="2131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Funzioni Esecutive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762723" y="1982912"/>
            <a:ext cx="3855244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 funzioni esecutive regolano e guidano i comportamenti finalizzati al raggiungimento di obiettivi: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4762723" y="2491457"/>
            <a:ext cx="3855244" cy="923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Autoregolazione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Pianificazione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Controllo inibitorio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Organizzazione dei compiti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4762723" y="3527078"/>
            <a:ext cx="3855244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Segnali di fragilità includono difficoltà attentive, scarsa autoregolazione e problemi nel seguire consegne e nel controllo emotivo.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495351"/>
            <a:ext cx="8151763" cy="426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Velocità di Elaborazione e Problem Solving</a:t>
            </a:r>
            <a:endParaRPr lang="en-US" sz="2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2169765"/>
            <a:ext cx="1159446" cy="71653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810569" y="2169765"/>
            <a:ext cx="2683892" cy="2131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Velocità di Elaborazione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1810569" y="2457376"/>
            <a:ext cx="258558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Rappresenta la rapidità nel ricevere, elaborare e rispondere agli stimoli cognitivi. È un fattore chiave che influenza l'efficienza dell'apprendimento in tutti i domini scolastici.</a:t>
            </a:r>
            <a:endParaRPr lang="en-US" sz="9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9465" y="2169765"/>
            <a:ext cx="1159520" cy="71660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963989" y="2169765"/>
            <a:ext cx="2683892" cy="2131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Intelligenza e Problem Solving</a:t>
            </a:r>
            <a:endParaRPr lang="en-US" sz="1300" dirty="0"/>
          </a:p>
        </p:txBody>
      </p:sp>
      <p:sp>
        <p:nvSpPr>
          <p:cNvPr id="8" name="Text 4"/>
          <p:cNvSpPr/>
          <p:nvPr/>
        </p:nvSpPr>
        <p:spPr>
          <a:xfrm>
            <a:off x="5963989" y="2457376"/>
            <a:ext cx="2585585" cy="11907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Comprende intelligenza fluida e cristallizzata, con processi di analisi, pianificazione e valutazione. I </a:t>
            </a:r>
            <a:r>
              <a:rPr lang="en-US" sz="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facilitatori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includono analogia, incubazione ed expertise; gli </a:t>
            </a:r>
            <a:r>
              <a:rPr lang="en-US" sz="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ostacoli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comprendono trinceramento, fissità funzionale e stereotipi.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8" y="587685"/>
            <a:ext cx="8151763" cy="3597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5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Prerequisiti della Letto-Scrittura</a:t>
            </a:r>
            <a:endParaRPr lang="en-US" sz="2250" dirty="0"/>
          </a:p>
        </p:txBody>
      </p:sp>
      <p:sp>
        <p:nvSpPr>
          <p:cNvPr id="3" name="Text 1"/>
          <p:cNvSpPr/>
          <p:nvPr/>
        </p:nvSpPr>
        <p:spPr>
          <a:xfrm>
            <a:off x="496119" y="909117"/>
            <a:ext cx="8151763" cy="308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2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 prerequisiti della letto-scrittura sono le abilità che devono essere sviluppate prima dell'apprendimento formale della lettura e della scrittura. La loro valutazione precoce permette di identificare eventuali fragilità e pianificare interventi mirati.</a:t>
            </a:r>
            <a:endParaRPr lang="en-US" sz="10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1297558"/>
            <a:ext cx="8151763" cy="62798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8845" y="1533079"/>
            <a:ext cx="156939" cy="15693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017315" y="1416472"/>
            <a:ext cx="7511653" cy="1798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Consapevolezza Fonologica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1017315" y="1649313"/>
            <a:ext cx="7511653" cy="1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8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Capacità di riconoscere e manipolare i suoni del linguaggio parlato</a:t>
            </a:r>
            <a:endParaRPr lang="en-US" sz="8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2013793"/>
            <a:ext cx="8151763" cy="627980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8845" y="2249314"/>
            <a:ext cx="156939" cy="156939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1017315" y="2132707"/>
            <a:ext cx="7511653" cy="1798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Riconoscimento delle Lettere</a:t>
            </a:r>
            <a:endParaRPr lang="en-US" sz="1100" dirty="0"/>
          </a:p>
        </p:txBody>
      </p:sp>
      <p:sp>
        <p:nvSpPr>
          <p:cNvPr id="11" name="Text 5"/>
          <p:cNvSpPr/>
          <p:nvPr/>
        </p:nvSpPr>
        <p:spPr>
          <a:xfrm>
            <a:off x="1017315" y="2365549"/>
            <a:ext cx="7511653" cy="1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8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Identificazione e denominazione dei caratteri alfabetici</a:t>
            </a:r>
            <a:endParaRPr lang="en-US" sz="80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2730029"/>
            <a:ext cx="8151763" cy="627980"/>
          </a:xfrm>
          <a:prstGeom prst="rect">
            <a:avLst/>
          </a:prstGeom>
        </p:spPr>
      </p:pic>
      <p:pic>
        <p:nvPicPr>
          <p:cNvPr id="13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8845" y="2965549"/>
            <a:ext cx="156939" cy="156939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1017315" y="2848942"/>
            <a:ext cx="7511653" cy="1798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RAN</a:t>
            </a:r>
            <a:endParaRPr lang="en-US" sz="1100" dirty="0"/>
          </a:p>
        </p:txBody>
      </p:sp>
      <p:sp>
        <p:nvSpPr>
          <p:cNvPr id="15" name="Text 7"/>
          <p:cNvSpPr/>
          <p:nvPr/>
        </p:nvSpPr>
        <p:spPr>
          <a:xfrm>
            <a:off x="1017315" y="3081784"/>
            <a:ext cx="7511653" cy="1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8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Rapid Naming: velocità di denominazione automatica di stimoli familiari</a:t>
            </a:r>
            <a:endParaRPr lang="en-US" sz="800" dirty="0"/>
          </a:p>
        </p:txBody>
      </p:sp>
      <p:pic>
        <p:nvPicPr>
          <p:cNvPr id="16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3446264"/>
            <a:ext cx="8151763" cy="627980"/>
          </a:xfrm>
          <a:prstGeom prst="rect">
            <a:avLst/>
          </a:prstGeom>
        </p:spPr>
      </p:pic>
      <p:pic>
        <p:nvPicPr>
          <p:cNvPr id="17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8845" y="3681785"/>
            <a:ext cx="156939" cy="156939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1017315" y="3565178"/>
            <a:ext cx="7511653" cy="1798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Lessico e Memoria Fonologica</a:t>
            </a:r>
            <a:endParaRPr lang="en-US" sz="1100" dirty="0"/>
          </a:p>
        </p:txBody>
      </p:sp>
      <p:sp>
        <p:nvSpPr>
          <p:cNvPr id="19" name="Text 9"/>
          <p:cNvSpPr/>
          <p:nvPr/>
        </p:nvSpPr>
        <p:spPr>
          <a:xfrm>
            <a:off x="1017315" y="3798019"/>
            <a:ext cx="7511653" cy="1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8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Ricchezza del vocabolario e capacità di mantenere informazioni fonologiche</a:t>
            </a:r>
            <a:endParaRPr lang="en-US" sz="800" dirty="0"/>
          </a:p>
        </p:txBody>
      </p:sp>
      <p:pic>
        <p:nvPicPr>
          <p:cNvPr id="20" name="Imag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4162499"/>
            <a:ext cx="8151763" cy="506165"/>
          </a:xfrm>
          <a:prstGeom prst="rect">
            <a:avLst/>
          </a:prstGeom>
        </p:spPr>
      </p:pic>
      <p:pic>
        <p:nvPicPr>
          <p:cNvPr id="21" name="Imag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8845" y="4398020"/>
            <a:ext cx="156939" cy="156939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1017315" y="4218161"/>
            <a:ext cx="7511653" cy="1798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Abilità Percettive</a:t>
            </a:r>
            <a:endParaRPr lang="en-US" sz="1100" dirty="0"/>
          </a:p>
        </p:txBody>
      </p:sp>
      <p:sp>
        <p:nvSpPr>
          <p:cNvPr id="23" name="Text 11"/>
          <p:cNvSpPr/>
          <p:nvPr/>
        </p:nvSpPr>
        <p:spPr>
          <a:xfrm>
            <a:off x="1017315" y="4451003"/>
            <a:ext cx="7511653" cy="1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8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Capacità di elaborare e discriminare gli stimoli visivi e uditivi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730225"/>
            <a:ext cx="4722763" cy="8527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Prerequisiti del Numero, Calcolo e Scrittura</a:t>
            </a:r>
            <a:endParaRPr lang="en-US" sz="2650" dirty="0"/>
          </a:p>
        </p:txBody>
      </p:sp>
      <p:sp>
        <p:nvSpPr>
          <p:cNvPr id="4" name="Shape 1"/>
          <p:cNvSpPr/>
          <p:nvPr/>
        </p:nvSpPr>
        <p:spPr>
          <a:xfrm>
            <a:off x="3835822" y="1769046"/>
            <a:ext cx="2388691" cy="2644155"/>
          </a:xfrm>
          <a:prstGeom prst="roundRect">
            <a:avLst>
              <a:gd name="adj" fmla="val 3739"/>
            </a:avLst>
          </a:prstGeom>
          <a:solidFill>
            <a:srgbClr val="6237C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2"/>
          <p:cNvSpPr/>
          <p:nvPr/>
        </p:nvSpPr>
        <p:spPr>
          <a:xfrm>
            <a:off x="3959796" y="1893019"/>
            <a:ext cx="2140744" cy="4263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Senso del Numero e Calcolo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3959796" y="2443386"/>
            <a:ext cx="2140744" cy="13892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 senso del numero comprende il riconoscimento dei numeri e la comprensione delle quantità. È sostenuto dalla memoria e dalle abilità linguistiche, che permettono di elaborare e manipolare le informazioni numeriche.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6442546" y="1893019"/>
            <a:ext cx="2210098" cy="2131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Prerequisiti della Scrittura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42546" y="2230189"/>
            <a:ext cx="2210098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 sviluppo delle abilità di scrittura richiede la maturazione di competenze motorie e percettive specifiche: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6442546" y="3135660"/>
            <a:ext cx="2210098" cy="12341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Coordinazione oculo-manuale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capacità di coordinare movimenti della mano con l'input visivo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Abilità visuo-percettive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capacità di elaborare e interpretare correttamente gli stimoli visivi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680219"/>
            <a:ext cx="4722763" cy="426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b="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Conclusioni</a:t>
            </a:r>
            <a:endParaRPr lang="en-US" sz="2650" dirty="0"/>
          </a:p>
        </p:txBody>
      </p:sp>
      <p:sp>
        <p:nvSpPr>
          <p:cNvPr id="4" name="Shape 1"/>
          <p:cNvSpPr/>
          <p:nvPr/>
        </p:nvSpPr>
        <p:spPr>
          <a:xfrm>
            <a:off x="496119" y="1292647"/>
            <a:ext cx="14288" cy="675977"/>
          </a:xfrm>
          <a:prstGeom prst="roundRect">
            <a:avLst>
              <a:gd name="adj" fmla="val 59998"/>
            </a:avLst>
          </a:prstGeom>
          <a:solidFill>
            <a:srgbClr val="6237C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2"/>
          <p:cNvSpPr/>
          <p:nvPr/>
        </p:nvSpPr>
        <p:spPr>
          <a:xfrm>
            <a:off x="682154" y="1432173"/>
            <a:ext cx="4536728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valutazione dei prerequisiti consente interventi mirati e favorisce lo sviluppo delle competenze scolastiche.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496119" y="2108150"/>
            <a:ext cx="4722763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Conoscere e valutare i prerequisiti degli apprendimenti — dalle abilità dominio-generali come memoria di lavoro, attenzione e funzioni esecutive, ai prerequisiti specifici di letto-scrittura, numero e calcolo — permette di </a:t>
            </a:r>
            <a:r>
              <a:rPr lang="en-US" sz="950" b="1" dirty="0">
                <a:solidFill>
                  <a:srgbClr val="6237C8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identificare precocemente le fragilità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prevenire l'insuccesso scolastico e progettare percorsi di potenziamento efficaci e personalizzati.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496119" y="3286497"/>
            <a:ext cx="4722763" cy="11767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6237C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Grazie per l'attenzione!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805</Words>
  <Application>Microsoft Office PowerPoint</Application>
  <PresentationFormat>Presentazione su schermo (16:9)</PresentationFormat>
  <Paragraphs>83</Paragraphs>
  <Slides>11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Inter Bold</vt:lpstr>
      <vt:lpstr>Inter</vt:lpstr>
      <vt:lpstr>Arial</vt:lpstr>
      <vt:lpstr>Petrona Bold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Giorgio Melis</dc:creator>
  <cp:lastModifiedBy>GIORGIO  MELIS</cp:lastModifiedBy>
  <cp:revision>5</cp:revision>
  <dcterms:created xsi:type="dcterms:W3CDTF">2026-07-06T21:32:33Z</dcterms:created>
  <dcterms:modified xsi:type="dcterms:W3CDTF">2026-07-29T15:18:24Z</dcterms:modified>
</cp:coreProperties>
</file>