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Inter Bold" panose="020B0604020202020204" charset="0"/>
      <p:regular r:id="rId14"/>
    </p:embeddedFont>
    <p:embeddedFont>
      <p:font typeface="Inter Light" panose="020B0604020202020204" charset="0"/>
      <p:regular r:id="rId15"/>
    </p:embeddedFont>
    <p:embeddedFont>
      <p:font typeface="Montserrat Light" pitchFamily="2" charset="0"/>
      <p:regular r:id="rId16"/>
      <p:italic r:id="rId17"/>
    </p:embeddedFont>
    <p:embeddedFont>
      <p:font typeface="Montserrat Medium" pitchFamily="2" charset="0"/>
      <p:regular r:id="rId18"/>
      <p:italic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606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9DBDCA5-458E-747D-7125-2962D47CAB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843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978C13D-E64D-A02E-20BC-2235A86E4A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77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EFF0F6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987" y="92943"/>
            <a:ext cx="3305026" cy="49575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1624459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Piano Didattico Personalizzato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496119" y="2585591"/>
            <a:ext cx="4722763" cy="93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D.M. 27/12/2012</a:t>
            </a: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— Bisogni Educativi Speciali</a:t>
            </a:r>
            <a:endParaRPr lang="en-US" sz="9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PDP è lo strumento fondamentale con cui la scuola organizza risposte personalizzate e coerenti con il profilo dell'alunno, garantendo un percorso equo ed efficace.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25910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Il PDP nel Quadro dei BES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961480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Piano Didattico Personalizzato si inserisce nel quadro dei Bisogni Educativi Speciali quando la scuola organizza risposte coerenti con il profilo dell'alunno. Rientrano in questo ambito diverse tipologie di situazioni.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96119" y="2497931"/>
            <a:ext cx="2634555" cy="1319585"/>
          </a:xfrm>
          <a:prstGeom prst="roundRect">
            <a:avLst>
              <a:gd name="adj" fmla="val 8460"/>
            </a:avLst>
          </a:prstGeom>
          <a:solidFill>
            <a:srgbClr val="EFF0F6"/>
          </a:solidFill>
          <a:ln w="4763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24855" y="2626668"/>
            <a:ext cx="237708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Disabilità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24855" y="2894930"/>
            <a:ext cx="237708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PDP si inserisce nel quadro dei bisogni educativi speciali quando la scuola organizza risposte personalizzate coerenti con il profilo dell'alunno.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254648" y="2497931"/>
            <a:ext cx="2634630" cy="1319585"/>
          </a:xfrm>
          <a:prstGeom prst="roundRect">
            <a:avLst>
              <a:gd name="adj" fmla="val 8460"/>
            </a:avLst>
          </a:prstGeom>
          <a:solidFill>
            <a:srgbClr val="EFF0F6"/>
          </a:solidFill>
          <a:ln w="4763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3383384" y="2626668"/>
            <a:ext cx="2377157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Disturbi Evolutivi Specifici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383384" y="2894930"/>
            <a:ext cx="2377157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documento è strettamente connesso ai DSA e ad altre condizioni che richiedono interventi didattici calibrati e formalizzati.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013252" y="2497931"/>
            <a:ext cx="2634555" cy="1319585"/>
          </a:xfrm>
          <a:prstGeom prst="roundRect">
            <a:avLst>
              <a:gd name="adj" fmla="val 8460"/>
            </a:avLst>
          </a:prstGeom>
          <a:solidFill>
            <a:srgbClr val="EFF0F6"/>
          </a:solidFill>
          <a:ln w="4763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6141988" y="2626668"/>
            <a:ext cx="237708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Svantaggio e BES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141988" y="2894930"/>
            <a:ext cx="237708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Rientrano anche situazioni socio-economiche, linguistiche e culturali in cui serve una personalizzazione documentata.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94321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Difficoltà o Disturbo?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629891"/>
            <a:ext cx="8608963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La distinzione tra difficoltà e disturbo è fondamentale per orientare correttamente l'intervento scolastico.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06822" y="1967880"/>
            <a:ext cx="4103191" cy="1545729"/>
          </a:xfrm>
          <a:prstGeom prst="roundRect">
            <a:avLst>
              <a:gd name="adj" fmla="val 11556"/>
            </a:avLst>
          </a:prstGeom>
          <a:solidFill>
            <a:srgbClr val="C6C9D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30796" y="2091854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Difficoltà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30796" y="2409676"/>
            <a:ext cx="3855244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La difficoltà può manifestarsi con lentezza e affaticamento nelle fasi di acquisizione e può ridursi con un potenziamento precoce, anche se in tempi più lunghi rispetto alla classe. Può essere colmata con interventi mirati e tempi distesi, se intercettata e sostenuta in modo tempestivo.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2091854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Disturbo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2409676"/>
            <a:ext cx="392459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disturbo è descritto come significativo, innato, resistente al trattamento e poco automatizzabile negli apprendimenti. Richiede lettura clinica, continuità didattica e misure coerenti perché non si esaurisce con il solo rinforzo scolastico.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96119" y="3653135"/>
            <a:ext cx="8151763" cy="495970"/>
          </a:xfrm>
          <a:prstGeom prst="roundRect">
            <a:avLst>
              <a:gd name="adj" fmla="val 22510"/>
            </a:avLst>
          </a:prstGeom>
          <a:solidFill>
            <a:srgbClr val="DFE1E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2" y="3832920"/>
            <a:ext cx="155004" cy="12397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9071" y="3808065"/>
            <a:ext cx="8082037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La sola rilevazione di una difficoltà di apprendimento non dovrebbe portare automaticamente alla compilazione di un PDP.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EFF0F6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052" y="90041"/>
            <a:ext cx="3308896" cy="49633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379214"/>
            <a:ext cx="4722763" cy="375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Quando Adottare il PDP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496119" y="929283"/>
            <a:ext cx="4722763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La scuola può personalizzare in molti modi, formali o informali, secondo i bisogni e la convenienza educativa. Non ogni difficoltà richiede un PDP formale.</a:t>
            </a:r>
            <a:endParaRPr lang="en-US" sz="9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438647"/>
            <a:ext cx="4722763" cy="90480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7660" y="1573039"/>
            <a:ext cx="4396829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Valutazione del Team</a:t>
            </a:r>
            <a:endParaRPr lang="en-US" sz="1150" dirty="0"/>
          </a:p>
        </p:txBody>
      </p:sp>
      <p:sp>
        <p:nvSpPr>
          <p:cNvPr id="8" name="Text 4"/>
          <p:cNvSpPr/>
          <p:nvPr/>
        </p:nvSpPr>
        <p:spPr>
          <a:xfrm>
            <a:off x="687660" y="1830586"/>
            <a:ext cx="4396829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 presenza di difficoltà, il Consiglio di classe o il team docenti valuta l'efficacia di strumenti specifici e decide se adottare il PDP.</a:t>
            </a:r>
            <a:endParaRPr lang="en-US" sz="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459831"/>
            <a:ext cx="4722763" cy="90480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87660" y="2594223"/>
            <a:ext cx="4396829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Misure Previste</a:t>
            </a:r>
            <a:endParaRPr lang="en-US" sz="1150" dirty="0"/>
          </a:p>
        </p:txBody>
      </p:sp>
      <p:sp>
        <p:nvSpPr>
          <p:cNvPr id="11" name="Text 6"/>
          <p:cNvSpPr/>
          <p:nvPr/>
        </p:nvSpPr>
        <p:spPr>
          <a:xfrm>
            <a:off x="687660" y="2851770"/>
            <a:ext cx="4396829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Nel documento possono essere formalizzati strumenti compensativi e misure dispensative, insieme a scelte metodologiche personalizzate.</a:t>
            </a:r>
            <a:endParaRPr lang="en-US" sz="9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481015"/>
            <a:ext cx="4722763" cy="128327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87660" y="3615407"/>
            <a:ext cx="4396829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Programmazione Flessibile</a:t>
            </a:r>
            <a:endParaRPr lang="en-US" sz="1150" dirty="0"/>
          </a:p>
        </p:txBody>
      </p:sp>
      <p:sp>
        <p:nvSpPr>
          <p:cNvPr id="14" name="Text 8"/>
          <p:cNvSpPr/>
          <p:nvPr/>
        </p:nvSpPr>
        <p:spPr>
          <a:xfrm>
            <a:off x="687660" y="3872954"/>
            <a:ext cx="4396829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PDP è un intervento didattico-educativo dentro una programmazione flessibile che resta agganciata agli obiettivi della classe. Per gli alunni con DSA, la progettazione non sostituisce il curriculum comune ma ne rende accessibile il percorso.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8" y="645468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Personalizzare non Significa Semplificare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057721"/>
            <a:ext cx="4347270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Personalizzare significa </a:t>
            </a:r>
            <a:r>
              <a:rPr lang="en-US" sz="95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scegliere strategie, strumenti e tempi</a:t>
            </a: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 che permettano all'alunno di raggiungere obiettivi condivisi in modo più equo ed efficace. Non si tratta di abbassare le aspettative, ma di rendere il percorso accessibile.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627" y="1994892"/>
            <a:ext cx="186035" cy="18603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99145" y="1991097"/>
            <a:ext cx="39442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Strategie Idonee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99145" y="2308920"/>
            <a:ext cx="394424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Individua le strategie di intervento più adatte al funzionamento dell'alunno e al contesto di classe.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627" y="2957661"/>
            <a:ext cx="186035" cy="18603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99145" y="2953866"/>
            <a:ext cx="39442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Monitoraggio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899145" y="3271689"/>
            <a:ext cx="394424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Serve a monitorare nel tempo le scelte didattiche e a verificarne l'efficacia in modo condiviso.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627" y="3920430"/>
            <a:ext cx="186035" cy="18603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99145" y="3916635"/>
            <a:ext cx="39442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Valutazione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899145" y="4234458"/>
            <a:ext cx="394424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Documenta i criteri di verifica e valutazione degli apprendimenti, in chiave partecipata e corresponsabile.</a:t>
            </a:r>
            <a:endParaRPr lang="en-US" sz="9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718" y="1085627"/>
            <a:ext cx="3501851" cy="35018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EFF0F6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7" y="92943"/>
            <a:ext cx="3305026" cy="49575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380926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Riferimenti Normativi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3925119" y="954509"/>
            <a:ext cx="472276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PDP è regolato da riferimenti normativi e linee guida operative. La normativa è presentata come supporto alla progettazione didattica, non come semplice formalità amministrativa.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1689422"/>
            <a:ext cx="4722763" cy="941710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92029" y="2067223"/>
            <a:ext cx="186035" cy="18603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559498" y="1827684"/>
            <a:ext cx="39501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DSA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4559498" y="2095946"/>
            <a:ext cx="39501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L. 170/2010, DM 5669 del 12/07/2011 e Linee Guida sono indicati come cornice dell'obbligo e dell'attuazione del PDP.</a:t>
            </a:r>
            <a:endParaRPr lang="en-US" sz="9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2755106"/>
            <a:ext cx="4722763" cy="941710"/>
          </a:xfrm>
          <a:prstGeom prst="rect">
            <a:avLst/>
          </a:prstGeom>
        </p:spPr>
      </p:pic>
      <p:pic>
        <p:nvPicPr>
          <p:cNvPr id="11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2029" y="3132906"/>
            <a:ext cx="186035" cy="18603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559498" y="2893368"/>
            <a:ext cx="39501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BES</a:t>
            </a:r>
            <a:endParaRPr lang="en-US" sz="1200" dirty="0"/>
          </a:p>
        </p:txBody>
      </p:sp>
      <p:sp>
        <p:nvSpPr>
          <p:cNvPr id="13" name="Text 6"/>
          <p:cNvSpPr/>
          <p:nvPr/>
        </p:nvSpPr>
        <p:spPr>
          <a:xfrm>
            <a:off x="4559498" y="3161630"/>
            <a:ext cx="39501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Sono citati anche il DM 27/12/2012 e la CM n. 8 del 06/03/2013 per l'area dei Bisogni Educativi Speciali.</a:t>
            </a:r>
            <a:endParaRPr lang="en-US" sz="95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3820790"/>
            <a:ext cx="4722763" cy="941710"/>
          </a:xfrm>
          <a:prstGeom prst="rect">
            <a:avLst/>
          </a:prstGeom>
        </p:spPr>
      </p:pic>
      <p:pic>
        <p:nvPicPr>
          <p:cNvPr id="15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92029" y="4198590"/>
            <a:ext cx="186035" cy="186035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559498" y="3959051"/>
            <a:ext cx="39501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Nota MIUR</a:t>
            </a:r>
            <a:endParaRPr lang="en-US" sz="1200" dirty="0"/>
          </a:p>
        </p:txBody>
      </p:sp>
      <p:sp>
        <p:nvSpPr>
          <p:cNvPr id="17" name="Text 8"/>
          <p:cNvSpPr/>
          <p:nvPr/>
        </p:nvSpPr>
        <p:spPr>
          <a:xfrm>
            <a:off x="4559498" y="4227314"/>
            <a:ext cx="395012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Nota MIUR n. 2563 del 22 novembre 2013 — riferimento normativo per l'adozione del PDP in caso di difficoltà.</a:t>
            </a:r>
            <a:endParaRPr lang="en-US" sz="95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52A7C8B-B423-E56A-755D-0EB06176F8E5}"/>
              </a:ext>
            </a:extLst>
          </p:cNvPr>
          <p:cNvSpPr/>
          <p:nvPr/>
        </p:nvSpPr>
        <p:spPr>
          <a:xfrm>
            <a:off x="8046720" y="4843682"/>
            <a:ext cx="1069144" cy="2250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321371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Chi Prepara il PDP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956941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PDP è una responsabilità condivisa: non coincide solo con strumenti compensativi e misure dispensative, ma include anche strategie metodologiche e didattiche personalizzate.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2493392"/>
            <a:ext cx="310083" cy="31008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958480"/>
            <a:ext cx="261386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Consiglio di Classe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496119" y="3226743"/>
            <a:ext cx="2444029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È corresponsabile del progetto formativo e non delega il compito a una singola figura.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4991" y="2493392"/>
            <a:ext cx="310083" cy="31008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264991" y="2958480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Team Docenti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264991" y="3226743"/>
            <a:ext cx="2444029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Partecipa alla definizione delle strategie metodologiche e didattiche personalizzate.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33939" y="2493392"/>
            <a:ext cx="310083" cy="31008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33939" y="2958480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Famiglia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033940" y="3226743"/>
            <a:ext cx="2444030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Compare nel processo come parte coinvolta, dentro una costruzione partecipata del percorso.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EFF0F6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7" y="92943"/>
            <a:ext cx="3305026" cy="49575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1608906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Quando Viene Redatto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3835822" y="2182490"/>
            <a:ext cx="2388691" cy="1352029"/>
          </a:xfrm>
          <a:prstGeom prst="roundRect">
            <a:avLst>
              <a:gd name="adj" fmla="val 13212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3959796" y="2306464"/>
            <a:ext cx="2140744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📅</a:t>
            </a:r>
            <a:r>
              <a:rPr lang="en-US" sz="1200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Entro il 31 ottobre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3959796" y="2629049"/>
            <a:ext cx="214074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Scadenza indicata per gli alunni già segnalati. Il Consiglio di classe provvede alla redazione del piano all'inizio dell'anno scolastico.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442546" y="2306464"/>
            <a:ext cx="2210098" cy="198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🆕</a:t>
            </a:r>
            <a:r>
              <a:rPr lang="en-US" sz="12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Nuove Segnalazioni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42546" y="2629049"/>
            <a:ext cx="221009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piano viene predisposto anche in caso di nuova certificazione, aggiornando il percorso didattico in corso d'anno.</a:t>
            </a:r>
            <a:endParaRPr lang="en-US" sz="950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DEA3DB5-40A6-B635-CF18-CAC8EFA92ACD}"/>
              </a:ext>
            </a:extLst>
          </p:cNvPr>
          <p:cNvSpPr/>
          <p:nvPr/>
        </p:nvSpPr>
        <p:spPr>
          <a:xfrm>
            <a:off x="8046720" y="4843682"/>
            <a:ext cx="1069144" cy="22508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03250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Cosa Deve Contenere il PDP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638821"/>
            <a:ext cx="8608963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documento deve includere tutti gli elementi necessari a definire un percorso personalizzato e documentato.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496119" y="1976810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96119" y="2173263"/>
            <a:ext cx="2634555" cy="14288"/>
          </a:xfrm>
          <a:prstGeom prst="rect">
            <a:avLst/>
          </a:prstGeom>
          <a:solidFill>
            <a:srgbClr val="5CC97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96119" y="2263825"/>
            <a:ext cx="26345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Dati anagrafici dell'alunno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254648" y="1976810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54648" y="2173263"/>
            <a:ext cx="2634630" cy="14288"/>
          </a:xfrm>
          <a:prstGeom prst="rect">
            <a:avLst/>
          </a:prstGeom>
          <a:solidFill>
            <a:srgbClr val="5CC97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3254648" y="2263825"/>
            <a:ext cx="263463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Tipologia di disturbo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013252" y="1976810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03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013252" y="2173263"/>
            <a:ext cx="2634555" cy="14288"/>
          </a:xfrm>
          <a:prstGeom prst="rect">
            <a:avLst/>
          </a:prstGeom>
          <a:solidFill>
            <a:srgbClr val="5CC97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6013252" y="2263825"/>
            <a:ext cx="2634555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Attività didattiche individualizzate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96119" y="2868513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04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96119" y="3064966"/>
            <a:ext cx="2634555" cy="14288"/>
          </a:xfrm>
          <a:prstGeom prst="rect">
            <a:avLst/>
          </a:prstGeom>
          <a:solidFill>
            <a:srgbClr val="5CC97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3"/>
          <p:cNvSpPr/>
          <p:nvPr/>
        </p:nvSpPr>
        <p:spPr>
          <a:xfrm>
            <a:off x="496119" y="3155528"/>
            <a:ext cx="26345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Attività didattiche personalizzate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254648" y="2868513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05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3254648" y="3064966"/>
            <a:ext cx="2634630" cy="14288"/>
          </a:xfrm>
          <a:prstGeom prst="rect">
            <a:avLst/>
          </a:prstGeom>
          <a:solidFill>
            <a:srgbClr val="5CC97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3254648" y="3155528"/>
            <a:ext cx="263463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Strumenti compensativi utilizzati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6013252" y="2868513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06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013252" y="3064966"/>
            <a:ext cx="2634555" cy="14288"/>
          </a:xfrm>
          <a:prstGeom prst="rect">
            <a:avLst/>
          </a:prstGeom>
          <a:solidFill>
            <a:srgbClr val="5CC97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1" name="Text 19"/>
          <p:cNvSpPr/>
          <p:nvPr/>
        </p:nvSpPr>
        <p:spPr>
          <a:xfrm>
            <a:off x="6013252" y="3155528"/>
            <a:ext cx="26345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Misure dispensative adottate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96119" y="3566368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07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96119" y="3762821"/>
            <a:ext cx="8151688" cy="14288"/>
          </a:xfrm>
          <a:prstGeom prst="rect">
            <a:avLst/>
          </a:prstGeom>
          <a:solidFill>
            <a:srgbClr val="5CC97B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4" name="Text 22"/>
          <p:cNvSpPr/>
          <p:nvPr/>
        </p:nvSpPr>
        <p:spPr>
          <a:xfrm>
            <a:off x="496119" y="3853383"/>
            <a:ext cx="815168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3D3E44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Forme di verifica e valutazione personalizzate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EFF0F6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6987" y="92943"/>
            <a:ext cx="3305026" cy="49575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790277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74767D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Il PDP è un'Opportunità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496119" y="1363861"/>
            <a:ext cx="14288" cy="675977"/>
          </a:xfrm>
          <a:prstGeom prst="roundRect">
            <a:avLst>
              <a:gd name="adj" fmla="val 59998"/>
            </a:avLst>
          </a:prstGeom>
          <a:solidFill>
            <a:srgbClr val="C6C9D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682154" y="1503387"/>
            <a:ext cx="453672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D3E44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Il PDP è uno strumento da aggiornare quando cambia la situazione dell'alunno. Non è un semplice adempimento burocratico.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96119" y="2179365"/>
            <a:ext cx="4722763" cy="1835795"/>
          </a:xfrm>
          <a:prstGeom prst="roundRect">
            <a:avLst>
              <a:gd name="adj" fmla="val 6081"/>
            </a:avLst>
          </a:prstGeom>
          <a:solidFill>
            <a:srgbClr val="EFF0F6"/>
          </a:solidFill>
          <a:ln w="4763">
            <a:solidFill>
              <a:srgbClr val="C5C7D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Shape 5"/>
          <p:cNvSpPr/>
          <p:nvPr/>
        </p:nvSpPr>
        <p:spPr>
          <a:xfrm>
            <a:off x="500881" y="2184127"/>
            <a:ext cx="2356619" cy="1111597"/>
          </a:xfrm>
          <a:prstGeom prst="rect">
            <a:avLst/>
          </a:prstGeom>
          <a:solidFill>
            <a:srgbClr val="AEE4B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624855" y="2308101"/>
            <a:ext cx="210867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Strumento Vivo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24856" y="2576364"/>
            <a:ext cx="198470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Da aggiornare quando cambia la situazione dell'alunno.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2857500" y="2184127"/>
            <a:ext cx="2356619" cy="1111597"/>
          </a:xfrm>
          <a:prstGeom prst="rect">
            <a:avLst/>
          </a:prstGeom>
          <a:solidFill>
            <a:srgbClr val="FCEC9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Shape 9"/>
          <p:cNvSpPr/>
          <p:nvPr/>
        </p:nvSpPr>
        <p:spPr>
          <a:xfrm>
            <a:off x="2857500" y="2184127"/>
            <a:ext cx="14288" cy="1111597"/>
          </a:xfrm>
          <a:prstGeom prst="roundRect">
            <a:avLst>
              <a:gd name="adj" fmla="val 781369"/>
            </a:avLst>
          </a:prstGeom>
          <a:solidFill>
            <a:srgbClr val="E2D27F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2981474" y="2308101"/>
            <a:ext cx="210867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Non Burocrazia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2981474" y="2576364"/>
            <a:ext cx="1984703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Non è un semplice adempimento formale, ma un progetto educativo reale.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00881" y="3295724"/>
            <a:ext cx="4713238" cy="714673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6" name="Shape 13"/>
          <p:cNvSpPr/>
          <p:nvPr/>
        </p:nvSpPr>
        <p:spPr>
          <a:xfrm>
            <a:off x="500881" y="3295724"/>
            <a:ext cx="4713238" cy="14288"/>
          </a:xfrm>
          <a:prstGeom prst="roundRect">
            <a:avLst>
              <a:gd name="adj" fmla="val 781369"/>
            </a:avLst>
          </a:prstGeom>
          <a:solidFill>
            <a:srgbClr val="DFBF19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7" name="Text 14"/>
          <p:cNvSpPr/>
          <p:nvPr/>
        </p:nvSpPr>
        <p:spPr>
          <a:xfrm>
            <a:off x="624855" y="3419698"/>
            <a:ext cx="44652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Equità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24855" y="3687961"/>
            <a:ext cx="4465290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Garantisce a ogni alunno un percorso accessibile verso obiettivi condivisi.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496119" y="4154686"/>
            <a:ext cx="5179963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3D3E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Grazie per l'attenzione.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825</Words>
  <Application>Microsoft Office PowerPoint</Application>
  <PresentationFormat>Presentazione su schermo (16:9)</PresentationFormat>
  <Paragraphs>90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Inter Bold</vt:lpstr>
      <vt:lpstr>Inter Light</vt:lpstr>
      <vt:lpstr>Arial</vt:lpstr>
      <vt:lpstr>Montserrat Medium</vt:lpstr>
      <vt:lpstr>Montserrat Light</vt:lpstr>
      <vt:lpstr>Twemoji Mozilla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4</cp:revision>
  <dcterms:created xsi:type="dcterms:W3CDTF">2026-07-06T21:24:15Z</dcterms:created>
  <dcterms:modified xsi:type="dcterms:W3CDTF">2026-07-29T15:17:35Z</dcterms:modified>
</cp:coreProperties>
</file>