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5143500" cy="9144000"/>
  <p:embeddedFontLst>
    <p:embeddedFont>
      <p:font typeface="Fraunces ExtraBold" panose="020B0604020202020204" charset="0"/>
      <p:regular r:id="rId14"/>
    </p:embeddedFont>
    <p:embeddedFont>
      <p:font typeface="Nobile" panose="020B0604020202020204" charset="0"/>
      <p:regular r:id="rId15"/>
    </p:embeddedFont>
    <p:embeddedFont>
      <p:font typeface="Nobile Bold" panose="020B0604020202020204" charset="0"/>
      <p:regular r:id="rId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48" d="100"/>
          <a:sy n="148" d="100"/>
        </p:scale>
        <p:origin x="53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2649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novacci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D8A46D9C-588B-6478-549E-42E13E4392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341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844E8FB0-F141-871E-9A38-450C9CC02F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110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715000" y="0"/>
            <a:ext cx="3429000" cy="5143500"/>
          </a:xfrm>
          <a:prstGeom prst="rect">
            <a:avLst/>
          </a:prstGeom>
          <a:solidFill>
            <a:srgbClr val="E8F3E8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6987" y="92943"/>
            <a:ext cx="3305026" cy="495753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96119" y="1900089"/>
            <a:ext cx="3558332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PEI e PDP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496119" y="2473672"/>
            <a:ext cx="4722763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Piani di personalizzazione per gli alunni con Bisogni Educativi Speciali: strumenti, normative e responsabilità.</a:t>
            </a:r>
            <a:endParaRPr lang="en-US" sz="950" dirty="0"/>
          </a:p>
        </p:txBody>
      </p:sp>
      <p:sp>
        <p:nvSpPr>
          <p:cNvPr id="6" name="Shape 3"/>
          <p:cNvSpPr/>
          <p:nvPr/>
        </p:nvSpPr>
        <p:spPr>
          <a:xfrm>
            <a:off x="496119" y="3010123"/>
            <a:ext cx="1405235" cy="233214"/>
          </a:xfrm>
          <a:prstGeom prst="roundRect">
            <a:avLst>
              <a:gd name="adj" fmla="val 38297"/>
            </a:avLst>
          </a:prstGeom>
          <a:solidFill>
            <a:srgbClr val="DDEEE0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7" name="Text 4"/>
          <p:cNvSpPr/>
          <p:nvPr/>
        </p:nvSpPr>
        <p:spPr>
          <a:xfrm>
            <a:off x="570533" y="3047330"/>
            <a:ext cx="1713607" cy="158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INCLUSIONE SCOLASTICA</a:t>
            </a:r>
            <a:endParaRPr lang="en-US" sz="750" dirty="0"/>
          </a:p>
        </p:txBody>
      </p:sp>
      <p:sp>
        <p:nvSpPr>
          <p:cNvPr id="8" name="Shape 5"/>
          <p:cNvSpPr/>
          <p:nvPr/>
        </p:nvSpPr>
        <p:spPr>
          <a:xfrm>
            <a:off x="1963341" y="3010123"/>
            <a:ext cx="1693143" cy="233214"/>
          </a:xfrm>
          <a:prstGeom prst="roundRect">
            <a:avLst>
              <a:gd name="adj" fmla="val 38297"/>
            </a:avLst>
          </a:prstGeom>
          <a:noFill/>
          <a:ln/>
          <a:effectLst>
            <a:outerShdw blurRad="101600" dist="50800" dir="16200000" algn="bl" rotWithShape="0">
              <a:srgbClr val="438951">
                <a:alpha val="10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9" name="Text 6"/>
          <p:cNvSpPr/>
          <p:nvPr/>
        </p:nvSpPr>
        <p:spPr>
          <a:xfrm>
            <a:off x="2037755" y="3047330"/>
            <a:ext cx="2001515" cy="158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750" dirty="0">
                <a:solidFill>
                  <a:srgbClr val="438951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PROGRAMMAZIONE DIDATTICA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656333"/>
            <a:ext cx="3876229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Cosa sono PEI e PDP?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133773"/>
            <a:ext cx="8151763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Per tutti gli alunni con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Bisogni Educativi Speciali (BES)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va redatto annualmente un documento di programmazione che espliciti il percorso di personalizzazione individuato per ciascun alunno. Questo documento prende nomi diversi a seconda della tipologia dell'alunno:</a:t>
            </a:r>
            <a:endParaRPr lang="en-US" sz="950" dirty="0"/>
          </a:p>
        </p:txBody>
      </p:sp>
      <p:sp>
        <p:nvSpPr>
          <p:cNvPr id="4" name="Shape 2"/>
          <p:cNvSpPr/>
          <p:nvPr/>
        </p:nvSpPr>
        <p:spPr>
          <a:xfrm>
            <a:off x="406822" y="1868686"/>
            <a:ext cx="4103191" cy="1942654"/>
          </a:xfrm>
          <a:prstGeom prst="roundRect">
            <a:avLst>
              <a:gd name="adj" fmla="val 9195"/>
            </a:avLst>
          </a:prstGeom>
          <a:solidFill>
            <a:srgbClr val="F9D933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530796" y="1992660"/>
            <a:ext cx="20077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PEI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30796" y="2310482"/>
            <a:ext cx="3855244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Piano Educativo Individualizzato</a:t>
            </a:r>
            <a:r>
              <a:rPr lang="en-US" sz="9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— destinato agli alunni con </a:t>
            </a:r>
            <a:r>
              <a:rPr lang="en-US" sz="950" b="1" dirty="0">
                <a:solidFill>
                  <a:srgbClr val="000000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disabilità</a:t>
            </a:r>
            <a:r>
              <a:rPr lang="en-US" sz="9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certificata secondo la L. 104/92. È il documento che definisce il percorso scolastico personalizzato per gli studenti con disabilità intellettiva, motoria, sensoriale, pluridisabilità o disturbi neuropsichici.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4728046" y="1992660"/>
            <a:ext cx="20077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PDP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728046" y="2310482"/>
            <a:ext cx="3924598" cy="13892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Piano Didattico Personalizzato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— destinato agli alunni con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Disturbi Specifici di Apprendimento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(DSA, certificati secondo la L. 170/2010) e ad altri alunni con BES individuati dalla scuola (DM 27/12/2012 e CM 8/2013). Comprende dislessia evolutiva, disortografia, disgrafia, discalculia, oltre a situazioni di svantaggio socioeconomico o socioculturale e casi con iter diagnostico non concluso.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496119" y="3950866"/>
            <a:ext cx="8151763" cy="694432"/>
          </a:xfrm>
          <a:prstGeom prst="roundRect">
            <a:avLst>
              <a:gd name="adj" fmla="val 16077"/>
            </a:avLst>
          </a:prstGeom>
          <a:solidFill>
            <a:srgbClr val="DDEEE0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092" y="4130650"/>
            <a:ext cx="155004" cy="123974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899071" y="4105796"/>
            <a:ext cx="7624837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PEI e PDP sono strumenti diversi tra loro, ma accomunati dallo stesso obiettivo: rendere il percorso scolastico più adatto ai bisogni dell'alunno, con ruoli, responsabilità e livelli di vincolo definiti dalla normativa.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871835"/>
            <a:ext cx="5253782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Le Tre Categorie di Alunni BES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507406"/>
            <a:ext cx="8151763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La normativa italiana distingue tre grandi categorie di alunni con Bisogni Educativi Speciali, ciascuna con una propria base giuridica e un proprio strumento di programmazione.</a:t>
            </a:r>
            <a:endParaRPr lang="en-US" sz="950" dirty="0"/>
          </a:p>
        </p:txBody>
      </p:sp>
      <p:sp>
        <p:nvSpPr>
          <p:cNvPr id="4" name="Shape 2"/>
          <p:cNvSpPr/>
          <p:nvPr/>
        </p:nvSpPr>
        <p:spPr>
          <a:xfrm>
            <a:off x="496119" y="2043857"/>
            <a:ext cx="2634555" cy="2227808"/>
          </a:xfrm>
          <a:prstGeom prst="roundRect">
            <a:avLst>
              <a:gd name="adj" fmla="val 5011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620092" y="2167830"/>
            <a:ext cx="1653555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Alunni con Disabilità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20092" y="2436093"/>
            <a:ext cx="2386608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L. 104/92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620092" y="2708970"/>
            <a:ext cx="2386608" cy="11658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Disabilità intellettiva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Disabilità motoria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Disabilità sensoriale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Pluridisabilità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Disturbi neuropsichici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620092" y="3849999"/>
            <a:ext cx="2386608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Strumento: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PEI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3254648" y="2043857"/>
            <a:ext cx="2634630" cy="2227808"/>
          </a:xfrm>
          <a:prstGeom prst="roundRect">
            <a:avLst>
              <a:gd name="adj" fmla="val 5011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/>
          <p:nvPr/>
        </p:nvSpPr>
        <p:spPr>
          <a:xfrm>
            <a:off x="3378622" y="2167830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Alunni con DSA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378622" y="2436093"/>
            <a:ext cx="2386682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L. 170/2010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3378622" y="2708970"/>
            <a:ext cx="2386682" cy="9239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Dislessia evolutiva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Disortografia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Disgrafia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Discalculia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3378622" y="3849999"/>
            <a:ext cx="2386682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Strumento: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PDP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6013252" y="2043857"/>
            <a:ext cx="2634555" cy="2227808"/>
          </a:xfrm>
          <a:prstGeom prst="roundRect">
            <a:avLst>
              <a:gd name="adj" fmla="val 5011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5" name="Text 13"/>
          <p:cNvSpPr/>
          <p:nvPr/>
        </p:nvSpPr>
        <p:spPr>
          <a:xfrm>
            <a:off x="6137225" y="2167830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Altri BES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137225" y="2436093"/>
            <a:ext cx="2386608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DM 27/12/2012 e CM 8/2013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6137225" y="2708970"/>
            <a:ext cx="2386608" cy="9239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Altre tipologie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Iter diagnostico non concluso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Svantaggio socioeconomico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Svantaggio socioculturale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6137225" y="3850545"/>
            <a:ext cx="2386608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Strumento: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PDP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705817"/>
            <a:ext cx="8145587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Il PEI: Obbligo Normativo e Redazione Congiunta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403375"/>
            <a:ext cx="20077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Base Giuridica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96119" y="1721197"/>
            <a:ext cx="3924598" cy="18977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Il PEI è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obbligatorio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per tutti gli alunni con disabilità in base alla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L. 104/92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e al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DPR 24/2/94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 La normativa impone la sua redazione come atto formale e vincolante, a differenza del PDP per gli altri BES che rimane discrezionale.</a:t>
            </a:r>
            <a:endParaRPr lang="en-US" sz="950" dirty="0"/>
          </a:p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Le azioni definite nel PEI devono essere coerenti con tre documenti fondamentali: la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Certificazione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di disabilità, la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Diagnosi Funzionale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e il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Profilo Dinamico Funzionale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 Questi tre documenti costituiscono la base informativa su cui si costruisce l'intero percorso individualizzato.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4638749" y="1279401"/>
            <a:ext cx="4103191" cy="3158207"/>
          </a:xfrm>
          <a:prstGeom prst="roundRect">
            <a:avLst>
              <a:gd name="adj" fmla="val 5656"/>
            </a:avLst>
          </a:prstGeom>
          <a:solidFill>
            <a:srgbClr val="F9D933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4762723" y="1403375"/>
            <a:ext cx="20077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Chi lo Redige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762723" y="1721197"/>
            <a:ext cx="3855244" cy="26047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Il PEI è redatto </a:t>
            </a:r>
            <a:r>
              <a:rPr lang="en-US" sz="950" b="1" dirty="0">
                <a:solidFill>
                  <a:srgbClr val="000000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congiuntamente dalla scuola e dai servizi socio-sanitari</a:t>
            </a:r>
            <a:r>
              <a:rPr lang="en-US" sz="9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che hanno in carico l'alunno. Si tratta di un processo collaborativo che coinvolge più attori istituzionali, a differenza del PDP che è redatto esclusivamente dalla scuola.</a:t>
            </a:r>
            <a:endParaRPr lang="en-US" sz="950" dirty="0"/>
          </a:p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La </a:t>
            </a:r>
            <a:r>
              <a:rPr lang="en-US" sz="950" b="1" dirty="0">
                <a:solidFill>
                  <a:srgbClr val="000000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famiglia collabora</a:t>
            </a:r>
            <a:r>
              <a:rPr lang="en-US" sz="9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attivamente alla redazione del PEI, partecipando alle decisioni sul percorso educativo del figlio. I contenuti sono definiti dalla normativa solo negli </a:t>
            </a:r>
            <a:r>
              <a:rPr lang="en-US" sz="950" b="1" dirty="0">
                <a:solidFill>
                  <a:srgbClr val="000000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obiettivi generali</a:t>
            </a:r>
            <a:r>
              <a:rPr lang="en-US" sz="9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; l'articolazione dettagliata è concordata a livello locale tra scuola e servizi.</a:t>
            </a:r>
            <a:endParaRPr lang="en-US" sz="950" dirty="0"/>
          </a:p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Anche i </a:t>
            </a:r>
            <a:r>
              <a:rPr lang="en-US" sz="950" b="1" dirty="0">
                <a:solidFill>
                  <a:srgbClr val="000000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modelli e gli strumenti di compilazione</a:t>
            </a:r>
            <a:r>
              <a:rPr lang="en-US" sz="9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sono scelti congiuntamente da scuola e servizi, garantendo coerenza tra gli interventi scolastici e quelli socio-sanitari.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723305"/>
            <a:ext cx="6608787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Il PEI: Contenuti, Strumenti e Processo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358875"/>
            <a:ext cx="8151763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Il PEI è un documento articolato che richiede la collaborazione strutturata di più soggetti. La normativa definisce il quadro generale, lasciando spazio all'adattamento locale.</a:t>
            </a:r>
            <a:endParaRPr lang="en-US" sz="9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6119" y="1895326"/>
            <a:ext cx="2634555" cy="252479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91530" y="2033588"/>
            <a:ext cx="2300883" cy="387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Coerenza con i Documenti Clinici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91530" y="2495699"/>
            <a:ext cx="2300883" cy="13892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Le azioni definite nel PEI devono essere coerenti con la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Certificazione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, la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Diagnosi Funzionale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e il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Profilo Dinamico Funzionale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 Questi tre documenti costituiscono la base informativa indispensabile per la costruzione del piano individualizzato.</a:t>
            </a:r>
            <a:endParaRPr lang="en-US" sz="9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4648" y="1895326"/>
            <a:ext cx="2634630" cy="252479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450059" y="2033588"/>
            <a:ext cx="1604665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Ruolo della Famiglia</a:t>
            </a:r>
            <a:endParaRPr lang="en-US" sz="12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13252" y="1895326"/>
            <a:ext cx="2634555" cy="252479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208663" y="2033588"/>
            <a:ext cx="2300883" cy="387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Contenuti e Autonomia Locale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6208663" y="2493066"/>
            <a:ext cx="2300883" cy="1786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 contenuti sono definiti dalla normativa solo negli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obiettivi generali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; l'articolazione dettagliata è concordata a livello locale. Anche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modelli e strumenti di compilazione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sono scelti congiuntamente da scuola e servizi, garantendo flessibilità nell'attuazione del piano.</a:t>
            </a:r>
            <a:endParaRPr lang="en-US" sz="950" dirty="0"/>
          </a:p>
        </p:txBody>
      </p:sp>
      <p:sp>
        <p:nvSpPr>
          <p:cNvPr id="9" name="Text 5"/>
          <p:cNvSpPr/>
          <p:nvPr/>
        </p:nvSpPr>
        <p:spPr>
          <a:xfrm>
            <a:off x="3450059" y="2495699"/>
            <a:ext cx="2300957" cy="11907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La famiglia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collabora alla redazione del PEI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, partecipando attivamente alle decisioni sul percorso educativo. Il suo coinvolgimento è previsto dalla normativa e rappresenta un elemento distintivo rispetto al PDP.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845493"/>
            <a:ext cx="5077197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Il PDP per gli Alunni con DSA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06822" y="1419076"/>
            <a:ext cx="4103191" cy="1855812"/>
          </a:xfrm>
          <a:prstGeom prst="roundRect">
            <a:avLst>
              <a:gd name="adj" fmla="val 9625"/>
            </a:avLst>
          </a:prstGeom>
          <a:solidFill>
            <a:srgbClr val="F9D933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530796" y="1543050"/>
            <a:ext cx="20077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Base Normativa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30796" y="1860872"/>
            <a:ext cx="3855244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L'obbligo del PDP per gli alunni con DSA è </a:t>
            </a:r>
            <a:r>
              <a:rPr lang="en-US" sz="950" b="1" dirty="0">
                <a:solidFill>
                  <a:srgbClr val="000000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implicito nella L. 170/10</a:t>
            </a:r>
            <a:r>
              <a:rPr lang="en-US" sz="9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ed è richiamato nelle </a:t>
            </a:r>
            <a:r>
              <a:rPr lang="en-US" sz="950" b="1" dirty="0">
                <a:solidFill>
                  <a:srgbClr val="000000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Linee Guida 2011</a:t>
            </a:r>
            <a:r>
              <a:rPr lang="en-US" sz="9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, anche se non si adotta ufficialmente la denominazione «PDP». I </a:t>
            </a:r>
            <a:r>
              <a:rPr lang="en-US" sz="950" b="1" dirty="0">
                <a:solidFill>
                  <a:srgbClr val="000000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contenuti minimi</a:t>
            </a:r>
            <a:r>
              <a:rPr lang="en-US" sz="9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sono indicati nelle Linee Guida, a differenza del PDP per altri BES dove la normativa non prevede contenuti minimi.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4728046" y="1543050"/>
            <a:ext cx="2606278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Responsabilità e Redazione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728046" y="1860872"/>
            <a:ext cx="3924598" cy="13023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Il PDP è redatto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solo dalla scuola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, che può chiedere il contributo di esperti ma ne rimane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responsabile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 Le azioni devono essere coerenti con le indicazioni della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Certificazione di DSA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</a:t>
            </a:r>
            <a:endParaRPr lang="en-US" sz="950" dirty="0"/>
          </a:p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Il PDP viene redatto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in raccordo con la famiglia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 La scuola è libera di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scegliere o costruire modelli e strumenti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di compilazione, senza vincoli formali sulla struttura del documento.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496119" y="3414415"/>
            <a:ext cx="8151763" cy="883593"/>
          </a:xfrm>
          <a:prstGeom prst="roundRect">
            <a:avLst>
              <a:gd name="adj" fmla="val 12635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9" name="Shape 7"/>
          <p:cNvSpPr/>
          <p:nvPr/>
        </p:nvSpPr>
        <p:spPr>
          <a:xfrm>
            <a:off x="496119" y="3414415"/>
            <a:ext cx="4075881" cy="441796"/>
          </a:xfrm>
          <a:prstGeom prst="rect">
            <a:avLst/>
          </a:prstGeom>
          <a:solidFill>
            <a:srgbClr val="E8F3E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/>
          <p:nvPr/>
        </p:nvSpPr>
        <p:spPr>
          <a:xfrm>
            <a:off x="620092" y="3538389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Dislessia evolutiva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572000" y="3414415"/>
            <a:ext cx="4075881" cy="441796"/>
          </a:xfrm>
          <a:prstGeom prst="rect">
            <a:avLst/>
          </a:prstGeom>
          <a:solidFill>
            <a:srgbClr val="E8F3E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2" name="Shape 10"/>
          <p:cNvSpPr/>
          <p:nvPr/>
        </p:nvSpPr>
        <p:spPr>
          <a:xfrm>
            <a:off x="4572000" y="3414415"/>
            <a:ext cx="14288" cy="441796"/>
          </a:xfrm>
          <a:prstGeom prst="roundRect">
            <a:avLst>
              <a:gd name="adj" fmla="val 781369"/>
            </a:avLst>
          </a:prstGeom>
          <a:solidFill>
            <a:srgbClr val="CED9CE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3" name="Text 11"/>
          <p:cNvSpPr/>
          <p:nvPr/>
        </p:nvSpPr>
        <p:spPr>
          <a:xfrm>
            <a:off x="4695974" y="3538389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Disortografia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96119" y="3856211"/>
            <a:ext cx="4075881" cy="441796"/>
          </a:xfrm>
          <a:prstGeom prst="rect">
            <a:avLst/>
          </a:prstGeom>
          <a:solidFill>
            <a:srgbClr val="E8F3E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5" name="Shape 13"/>
          <p:cNvSpPr/>
          <p:nvPr/>
        </p:nvSpPr>
        <p:spPr>
          <a:xfrm>
            <a:off x="496119" y="3856211"/>
            <a:ext cx="4075881" cy="14288"/>
          </a:xfrm>
          <a:prstGeom prst="roundRect">
            <a:avLst>
              <a:gd name="adj" fmla="val 781369"/>
            </a:avLst>
          </a:prstGeom>
          <a:solidFill>
            <a:srgbClr val="CED9CE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6" name="Text 14"/>
          <p:cNvSpPr/>
          <p:nvPr/>
        </p:nvSpPr>
        <p:spPr>
          <a:xfrm>
            <a:off x="620092" y="3980185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Disgrafia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572000" y="3856211"/>
            <a:ext cx="4075881" cy="441796"/>
          </a:xfrm>
          <a:prstGeom prst="rect">
            <a:avLst/>
          </a:prstGeom>
          <a:solidFill>
            <a:srgbClr val="E8F3E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8" name="Shape 16"/>
          <p:cNvSpPr/>
          <p:nvPr/>
        </p:nvSpPr>
        <p:spPr>
          <a:xfrm>
            <a:off x="4572000" y="3856211"/>
            <a:ext cx="14288" cy="441796"/>
          </a:xfrm>
          <a:prstGeom prst="roundRect">
            <a:avLst>
              <a:gd name="adj" fmla="val 781369"/>
            </a:avLst>
          </a:prstGeom>
          <a:solidFill>
            <a:srgbClr val="CED9CE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9" name="Shape 17"/>
          <p:cNvSpPr/>
          <p:nvPr/>
        </p:nvSpPr>
        <p:spPr>
          <a:xfrm>
            <a:off x="4572000" y="3856211"/>
            <a:ext cx="4075881" cy="14288"/>
          </a:xfrm>
          <a:prstGeom prst="roundRect">
            <a:avLst>
              <a:gd name="adj" fmla="val 781369"/>
            </a:avLst>
          </a:prstGeom>
          <a:solidFill>
            <a:srgbClr val="CED9CE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0" name="Text 18"/>
          <p:cNvSpPr/>
          <p:nvPr/>
        </p:nvSpPr>
        <p:spPr>
          <a:xfrm>
            <a:off x="4695974" y="3980185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Discalculia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038746"/>
            <a:ext cx="583778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Il PDP per gli Alunni con Altri BES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674316"/>
            <a:ext cx="8151763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Per gli alunni con altri BES (DM 27/12/2012 e CM 8/2013), la stesura del PDP presenta caratteristiche peculiari che lo distinguono sia dal PEI sia dal PDP per DSA.</a:t>
            </a:r>
            <a:endParaRPr lang="en-US" sz="950" dirty="0"/>
          </a:p>
        </p:txBody>
      </p:sp>
      <p:sp>
        <p:nvSpPr>
          <p:cNvPr id="4" name="Shape 2"/>
          <p:cNvSpPr/>
          <p:nvPr/>
        </p:nvSpPr>
        <p:spPr>
          <a:xfrm>
            <a:off x="496119" y="2210767"/>
            <a:ext cx="279053" cy="279053"/>
          </a:xfrm>
          <a:prstGeom prst="roundRect">
            <a:avLst>
              <a:gd name="adj" fmla="val 40007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542627" y="2234022"/>
            <a:ext cx="186035" cy="2325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1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899145" y="2253407"/>
            <a:ext cx="2210842" cy="387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Contestualità e Discrezionalità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899145" y="2715518"/>
            <a:ext cx="2210842" cy="13892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La stesura del PDP è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contestuale all'individuazione dell'alunno con BES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 Non si può parlare di obbligo stretto, perché deriva da una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scelta discrezionale della scuola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, a differenza del PEI che è obbligatorio per legge.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3264991" y="2210767"/>
            <a:ext cx="279053" cy="279053"/>
          </a:xfrm>
          <a:prstGeom prst="roundRect">
            <a:avLst>
              <a:gd name="adj" fmla="val 40007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/>
          <p:nvPr/>
        </p:nvSpPr>
        <p:spPr>
          <a:xfrm>
            <a:off x="3311500" y="2234022"/>
            <a:ext cx="186035" cy="2325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2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3668018" y="2253407"/>
            <a:ext cx="2152724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Responsabilità della Scuola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668018" y="2715518"/>
            <a:ext cx="2210916" cy="11907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È redatto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solo dalla scuola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, che può chiedere il contributo di esperti ma ne rimane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responsabile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 Tiene conto, se esistono, di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diagnosi o relazioni cliniche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consegnate alla scuola dalla famiglia.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6033939" y="2210767"/>
            <a:ext cx="279053" cy="279053"/>
          </a:xfrm>
          <a:prstGeom prst="roundRect">
            <a:avLst>
              <a:gd name="adj" fmla="val 40007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3" name="Text 11"/>
          <p:cNvSpPr/>
          <p:nvPr/>
        </p:nvSpPr>
        <p:spPr>
          <a:xfrm>
            <a:off x="6080447" y="2234022"/>
            <a:ext cx="186035" cy="2325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3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6436965" y="2253407"/>
            <a:ext cx="2210916" cy="387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Collaborazione e Libertà di Modello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436965" y="2715518"/>
            <a:ext cx="2210916" cy="11907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È il risultato dello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sforzo congiunto scuola-famiglia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 La normativa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non indica contenuti minimi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; la scuola è libera di scegliere modelli e strumenti, con piena autonomia nella strutturazione del documento.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624706"/>
            <a:ext cx="6336123" cy="1086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Confronto tra PEI e PDP: Ruoli e Responsabilità</a:t>
            </a:r>
            <a:endParaRPr lang="en-US" sz="2250" dirty="0"/>
          </a:p>
        </p:txBody>
      </p:sp>
      <p:sp>
        <p:nvSpPr>
          <p:cNvPr id="3" name="Text 1"/>
          <p:cNvSpPr/>
          <p:nvPr/>
        </p:nvSpPr>
        <p:spPr>
          <a:xfrm>
            <a:off x="496118" y="995660"/>
            <a:ext cx="8151763" cy="351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8000"/>
              </a:lnSpc>
              <a:buNone/>
            </a:pP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PEI e PDP condividono l'obiettivo della personalizzazione del percorso scolastico, ma differiscono significativamente per base normativa, soggetti coinvolti e livello di vincolo.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96119" y="1382390"/>
            <a:ext cx="8151763" cy="3417019"/>
          </a:xfrm>
          <a:prstGeom prst="roundRect">
            <a:avLst>
              <a:gd name="adj" fmla="val 3012"/>
            </a:avLst>
          </a:prstGeom>
          <a:noFill/>
          <a:ln w="4763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615330" y="1455167"/>
            <a:ext cx="2261741" cy="1758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Aspetto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2653233" y="1455167"/>
            <a:ext cx="2259360" cy="1758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PEI (Disabilità)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688756" y="1455167"/>
            <a:ext cx="2259360" cy="1758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PDP (DSA)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724278" y="1455167"/>
            <a:ext cx="2261741" cy="1758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PDP (Altri BES)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615330" y="1771799"/>
            <a:ext cx="2261741" cy="1758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Base normativa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2653233" y="1771799"/>
            <a:ext cx="2259360" cy="1758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L. 104/92, DPR 24/2/94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688756" y="1771799"/>
            <a:ext cx="2259360" cy="1758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L. 170/2010, Linee Guida 2011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724278" y="1771799"/>
            <a:ext cx="2261741" cy="1758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DM 27/12/2012, CM 8/2013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15330" y="2088431"/>
            <a:ext cx="2261741" cy="1758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Obbligo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653233" y="2088431"/>
            <a:ext cx="2259360" cy="1758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Obbligatorio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4688756" y="2088431"/>
            <a:ext cx="2259360" cy="1758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Implicito nella legge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6724278" y="2088431"/>
            <a:ext cx="1804541" cy="351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Discrezionale (scelta della scuola)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15330" y="2580903"/>
            <a:ext cx="2261741" cy="1758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Chi lo redige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2653233" y="2580903"/>
            <a:ext cx="2259360" cy="1758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Scuola + servizi socio-sanitari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4688756" y="2580903"/>
            <a:ext cx="2259360" cy="1758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Solo scuola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724278" y="2580903"/>
            <a:ext cx="2261741" cy="1758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Solo scuola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15330" y="2897535"/>
            <a:ext cx="2261741" cy="1758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Ruolo della famiglia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2653233" y="2897535"/>
            <a:ext cx="2259360" cy="1758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Collabora alla redazione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4688756" y="2897535"/>
            <a:ext cx="2259360" cy="1758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Raccordo con la scuola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6724278" y="2897535"/>
            <a:ext cx="1804541" cy="351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Sforzo congiunto scuola-famiglia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615330" y="3390007"/>
            <a:ext cx="2261741" cy="1758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Contenuti minimi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2653233" y="3390007"/>
            <a:ext cx="2259360" cy="1758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Obiettivi generali (normativa)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688756" y="3390007"/>
            <a:ext cx="2259360" cy="1758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Indicati nelle Linee Guida 2011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6724278" y="3390007"/>
            <a:ext cx="2261741" cy="1758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Nessuno (libertà della scuola)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615330" y="3706639"/>
            <a:ext cx="2261741" cy="1758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Modelli e strumenti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2653233" y="3706639"/>
            <a:ext cx="1802160" cy="351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Scelti congiuntamente da scuola e servizi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4688756" y="3706639"/>
            <a:ext cx="2259360" cy="1758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Libera scelta della scuola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6724278" y="3706639"/>
            <a:ext cx="2261741" cy="1758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Libera scelta della scuola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615330" y="4199111"/>
            <a:ext cx="2261741" cy="1758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Coerenza con documenti clinici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2653233" y="4199111"/>
            <a:ext cx="1802160" cy="5275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28000"/>
              </a:lnSpc>
              <a:buNone/>
            </a:pP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Certificazione, Diagnosi Funzionale, Profilo Dinamico Funzionale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4688756" y="4199111"/>
            <a:ext cx="2259360" cy="1758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Certificazione di DSA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6724278" y="4199111"/>
            <a:ext cx="1804541" cy="351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Diagnosi o relazioni cliniche (se esistenti)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697382"/>
            <a:ext cx="7921526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Tipologie di Alunni BES: Sintesi degli Strumenti</a:t>
            </a:r>
            <a:endParaRPr lang="en-US" sz="2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1122137"/>
            <a:ext cx="1516038" cy="9369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96119" y="2214089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Disabilità — PEI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96119" y="2482352"/>
            <a:ext cx="2528435" cy="2406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Normativa: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L. 104/92</a:t>
            </a:r>
            <a:endParaRPr lang="en-US" sz="950" dirty="0"/>
          </a:p>
          <a:p>
            <a:pPr marL="0" indent="0" algn="just">
              <a:lnSpc>
                <a:spcPct val="133000"/>
              </a:lnSpc>
              <a:buNone/>
            </a:pP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Redazione: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Scuola + servizi socio-sanitari</a:t>
            </a:r>
            <a:endParaRPr lang="en-US" sz="950" dirty="0"/>
          </a:p>
          <a:p>
            <a:pPr marL="0" indent="0" algn="just">
              <a:lnSpc>
                <a:spcPct val="133000"/>
              </a:lnSpc>
              <a:buNone/>
            </a:pP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Famiglia: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Collaboratrice alla redazione</a:t>
            </a:r>
            <a:endParaRPr lang="en-US" sz="950" dirty="0"/>
          </a:p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Il PEI è obbligatorio e vincolante. Le azioni devono essere coerenti con Certificazione, Diagnosi Funzionale e Profilo Dinamico Funzionale. I contenuti sono definiti dalla normativa negli obiettivi generali; l'articolazione dettagliata è concordata a livello locale. Modelli e strumenti sono scelti congiuntamente da scuola e servizi.</a:t>
            </a:r>
            <a:endParaRPr lang="en-US" sz="9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4991" y="1122137"/>
            <a:ext cx="1516038" cy="93694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264991" y="2214089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DSA — PDP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3264991" y="2482352"/>
            <a:ext cx="2528435" cy="2207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Normativa: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L. 170/2010</a:t>
            </a:r>
            <a:endParaRPr lang="en-US" sz="950" dirty="0"/>
          </a:p>
          <a:p>
            <a:pPr marL="0" indent="0" algn="just">
              <a:lnSpc>
                <a:spcPct val="133000"/>
              </a:lnSpc>
              <a:buNone/>
            </a:pP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Redazione: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Solo scuola</a:t>
            </a:r>
            <a:endParaRPr lang="en-US" sz="950" dirty="0"/>
          </a:p>
          <a:p>
            <a:pPr marL="0" indent="0" algn="just">
              <a:lnSpc>
                <a:spcPct val="133000"/>
              </a:lnSpc>
              <a:buNone/>
            </a:pP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Famiglia: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Raccordo con la scuola</a:t>
            </a:r>
            <a:endParaRPr lang="en-US" sz="950" dirty="0"/>
          </a:p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L'obbligo è implicito nella legge e richiamato nelle Linee Guida 2011. La scuola può chiedere il contributo di esperti ma ne rimane responsabile. I contenuti minimi sono indicati nelle Linee Guida. La scuola è libera di scegliere o costruire modelli e strumenti di compilazione.</a:t>
            </a:r>
            <a:endParaRPr lang="en-US" sz="9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3939" y="1122137"/>
            <a:ext cx="1516038" cy="93694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033939" y="2214089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Altri BES — PDP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6033940" y="2482352"/>
            <a:ext cx="2528436" cy="2207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Normativa: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Discrezionalità della scuola</a:t>
            </a:r>
            <a:endParaRPr lang="en-US" sz="950" dirty="0"/>
          </a:p>
          <a:p>
            <a:pPr marL="0" indent="0" algn="just">
              <a:lnSpc>
                <a:spcPct val="133000"/>
              </a:lnSpc>
              <a:buNone/>
            </a:pP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Redazione: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Solo scuola</a:t>
            </a:r>
            <a:endParaRPr lang="en-US" sz="950" dirty="0"/>
          </a:p>
          <a:p>
            <a:pPr marL="0" indent="0" algn="just">
              <a:lnSpc>
                <a:spcPct val="133000"/>
              </a:lnSpc>
              <a:buNone/>
            </a:pP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Famiglia: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Collaborazione scuola-famiglia</a:t>
            </a:r>
            <a:endParaRPr lang="en-US" sz="950" dirty="0"/>
          </a:p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La stesura è contestuale all'individuazione dell'alunno con BES. Non si può parlare di obbligo stretto. Il PDP tiene conto, se esistono, di diagnosi o relazioni cliniche consegnate alla scuola. La normativa non indica contenuti minimi; la scuola è libera di scegliere modelli e strumenti.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091952"/>
            <a:ext cx="6668319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Idea Guida: Personalizzazione al Centro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96119" y="1727522"/>
            <a:ext cx="14288" cy="675977"/>
          </a:xfrm>
          <a:prstGeom prst="roundRect">
            <a:avLst>
              <a:gd name="adj" fmla="val 59998"/>
            </a:avLst>
          </a:prstGeom>
          <a:solidFill>
            <a:srgbClr val="438951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682154" y="1867049"/>
            <a:ext cx="7965728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PEI e PDP sono strumenti di personalizzazione diversi tra loro, ma accomunati dallo stesso obiettivo: rendere il percorso scolastico più adatto ai bisogni dell'alunno, con ruoli, responsabilità e livelli di vincolo definiti dalla normativa.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496119" y="2543026"/>
            <a:ext cx="2634555" cy="1508522"/>
          </a:xfrm>
          <a:prstGeom prst="roundRect">
            <a:avLst>
              <a:gd name="adj" fmla="val 7401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620092" y="2667000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Stesso Obiettivo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20092" y="2935263"/>
            <a:ext cx="2320056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Entrambi i documenti mirano a personalizzare il percorso scolastico in risposta ai bisogni specifici dell'alunno, garantendo un'istruzione equa e inclusiva.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3254648" y="2543026"/>
            <a:ext cx="2634630" cy="1508522"/>
          </a:xfrm>
          <a:prstGeom prst="roundRect">
            <a:avLst>
              <a:gd name="adj" fmla="val 7401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/>
          <p:nvPr/>
        </p:nvSpPr>
        <p:spPr>
          <a:xfrm>
            <a:off x="3378622" y="2667000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Strumenti Diversi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378622" y="2935263"/>
            <a:ext cx="2325827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PEI e PDP differiscono per base normativa, soggetti coinvolti nella redazione, livello di obbligo e struttura dei contenuti, riflettendo la diversa natura dei bisogni che rispondono.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6013252" y="2543026"/>
            <a:ext cx="2634555" cy="1508522"/>
          </a:xfrm>
          <a:prstGeom prst="roundRect">
            <a:avLst>
              <a:gd name="adj" fmla="val 7401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2" name="Text 10"/>
          <p:cNvSpPr/>
          <p:nvPr/>
        </p:nvSpPr>
        <p:spPr>
          <a:xfrm>
            <a:off x="6137225" y="2667000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Normativa Chiara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137225" y="2935263"/>
            <a:ext cx="2324492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Ruoli, responsabilità e livelli di vincolo sono definiti dalla normativa di riferimento: L. 104/92 per il PEI, L. 170/2010 per il PDP-DSA, DM 27/12/2012 e CM 8/2013 per il PDP-altri BES.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1483</Words>
  <Application>Microsoft Office PowerPoint</Application>
  <PresentationFormat>Presentazione su schermo (16:9)</PresentationFormat>
  <Paragraphs>140</Paragraphs>
  <Slides>11</Slides>
  <Notes>10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6" baseType="lpstr">
      <vt:lpstr>Nobile Bold</vt:lpstr>
      <vt:lpstr>Fraunces ExtraBold</vt:lpstr>
      <vt:lpstr>Arial</vt:lpstr>
      <vt:lpstr>Nobile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Giorgio Melis</dc:creator>
  <cp:lastModifiedBy>GIORGIO  MELIS</cp:lastModifiedBy>
  <cp:revision>5</cp:revision>
  <dcterms:created xsi:type="dcterms:W3CDTF">2026-07-06T17:50:41Z</dcterms:created>
  <dcterms:modified xsi:type="dcterms:W3CDTF">2026-07-29T15:16:56Z</dcterms:modified>
</cp:coreProperties>
</file>