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Playfair Display SemiBold" panose="020B0604020202020204" charset="0"/>
      <p:regular r:id="rId14"/>
    </p:embeddedFont>
    <p:embeddedFont>
      <p:font typeface="Public Sans" panose="020B0604020202020204" charset="0"/>
      <p:regular r:id="rId15"/>
    </p:embeddedFont>
    <p:embeddedFont>
      <p:font typeface="Public Sans Bold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5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943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ovacci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DF80B004-9F04-0E0E-10AD-F6AA610F8C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549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86FB17F-DB74-A1D2-9944-E7D59E74B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235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719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987228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Normativa BES e DSA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3925119" y="2560811"/>
            <a:ext cx="4722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Una normativa orientata all'inclusione — guida alla comprensione del quadro normativo italiano per i Bisogni Educativi Speciali e i Disturbi Specifici dell'Apprendimento.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00" y="0"/>
            <a:ext cx="37719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734392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Inclusione Scolastica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6119" y="1307976"/>
            <a:ext cx="47227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normativa BES e DSA rappresenta una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garanzia di inclusione per tutti gli studenti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e una leva di trasformazione del sistema educativo. Non si tratta solo di adempimenti formali, ma di un cambio di prospettiva: dalla sola diagnosi alla personalizzazione concreta dell'apprendimento e della valutazione.</a:t>
            </a:r>
            <a:endParaRPr lang="en-US" sz="950" dirty="0"/>
          </a:p>
        </p:txBody>
      </p:sp>
      <p:sp>
        <p:nvSpPr>
          <p:cNvPr id="5" name="Shape 2"/>
          <p:cNvSpPr/>
          <p:nvPr/>
        </p:nvSpPr>
        <p:spPr>
          <a:xfrm>
            <a:off x="496119" y="2241352"/>
            <a:ext cx="2299395" cy="1121122"/>
          </a:xfrm>
          <a:prstGeom prst="roundRect">
            <a:avLst>
              <a:gd name="adj" fmla="val 4647"/>
            </a:avLst>
          </a:prstGeom>
          <a:solidFill>
            <a:srgbClr val="E1C2C2">
              <a:alpha val="50000"/>
            </a:srgbClr>
          </a:solidFill>
          <a:ln w="4763">
            <a:solidFill>
              <a:srgbClr val="C7A8A8"/>
            </a:solidFill>
            <a:prstDash val="solid"/>
          </a:ln>
          <a:effectLst>
            <a:outerShdw blurRad="101600" dist="15240" dir="2700000" algn="bl" rotWithShape="0">
              <a:srgbClr val="C7A8A8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/>
          <p:nvPr/>
        </p:nvSpPr>
        <p:spPr>
          <a:xfrm>
            <a:off x="624855" y="2370088"/>
            <a:ext cx="20419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Garanzia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24855" y="2638351"/>
            <a:ext cx="204192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Tutela il diritto all'istruzione per ogni studente, indipendentemente dalle difficoltà.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2919487" y="2241352"/>
            <a:ext cx="2299395" cy="1121122"/>
          </a:xfrm>
          <a:prstGeom prst="roundRect">
            <a:avLst>
              <a:gd name="adj" fmla="val 4647"/>
            </a:avLst>
          </a:prstGeom>
          <a:solidFill>
            <a:srgbClr val="CCC4EC">
              <a:alpha val="50000"/>
            </a:srgbClr>
          </a:solidFill>
          <a:ln w="4763">
            <a:solidFill>
              <a:srgbClr val="B2AAD2"/>
            </a:solidFill>
            <a:prstDash val="solid"/>
          </a:ln>
          <a:effectLst>
            <a:outerShdw blurRad="101600" dist="15240" dir="2700000" algn="bl" rotWithShape="0">
              <a:srgbClr val="B2AAD2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3048223" y="2370088"/>
            <a:ext cx="20419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Trasformazione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3048223" y="2638351"/>
            <a:ext cx="204192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Ridefinisce il ruolo della scuola verso una didattica autenticamente inclusiva.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496119" y="3486448"/>
            <a:ext cx="4722763" cy="922660"/>
          </a:xfrm>
          <a:prstGeom prst="roundRect">
            <a:avLst>
              <a:gd name="adj" fmla="val 5647"/>
            </a:avLst>
          </a:prstGeom>
          <a:solidFill>
            <a:srgbClr val="B4DAE4">
              <a:alpha val="50000"/>
            </a:srgbClr>
          </a:solidFill>
          <a:ln w="4763">
            <a:solidFill>
              <a:srgbClr val="9AC0CA"/>
            </a:solidFill>
            <a:prstDash val="solid"/>
          </a:ln>
          <a:effectLst>
            <a:outerShdw blurRad="101600" dist="15240" dir="2700000" algn="bl" rotWithShape="0">
              <a:srgbClr val="9AC0CA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624855" y="3615184"/>
            <a:ext cx="446529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Personalizzazione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24855" y="3883447"/>
            <a:ext cx="4465290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Sposta l'attenzione sulla personalizzazione concreta dell'apprendimento e della valutazione.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8" y="664406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Punti Chiave della Normativa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160487"/>
            <a:ext cx="8151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 norme vengono organizzate intorno a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quattro dimensioni fondamentali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categorie di studenti, diritti riconosciuti, strumenti operativi e responsabilità delle scuole. Comprendere questa struttura è essenziale per applicare correttamente la normativa nella pratica didattica quotidiana.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1895401"/>
            <a:ext cx="4013895" cy="129956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428652" y="1988418"/>
            <a:ext cx="14882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34380" y="2391519"/>
            <a:ext cx="373737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Categorie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34380" y="2659782"/>
            <a:ext cx="373737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Definizione chiara di BES, DSA, disabilità e bisogni non certificati, con riferimenti normativi specifici per ciascuna area.</a:t>
            </a:r>
            <a:endParaRPr lang="en-US" sz="9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3987" y="1895401"/>
            <a:ext cx="4013895" cy="129956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566520" y="1988418"/>
            <a:ext cx="14882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2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4772248" y="2391519"/>
            <a:ext cx="373737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Diritti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4772248" y="2659782"/>
            <a:ext cx="373737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Tutela del diritto all'istruzione e promozione di una didattica inclusiva e personalizzata per ogni studente.</a:t>
            </a:r>
            <a:endParaRPr lang="en-US" sz="9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3318942"/>
            <a:ext cx="4013895" cy="129956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428652" y="3411959"/>
            <a:ext cx="14882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3</a:t>
            </a:r>
            <a:endParaRPr lang="en-US" sz="1150" dirty="0"/>
          </a:p>
        </p:txBody>
      </p:sp>
      <p:sp>
        <p:nvSpPr>
          <p:cNvPr id="14" name="Text 9"/>
          <p:cNvSpPr/>
          <p:nvPr/>
        </p:nvSpPr>
        <p:spPr>
          <a:xfrm>
            <a:off x="634380" y="3815060"/>
            <a:ext cx="373737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Strumenti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634380" y="4083323"/>
            <a:ext cx="373737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PDP, PEI, misure compensative e dispensative come strumenti operativi a supporto della personalizzazione.</a:t>
            </a:r>
            <a:endParaRPr lang="en-US" sz="9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3987" y="3318942"/>
            <a:ext cx="4013895" cy="1299567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566520" y="3411959"/>
            <a:ext cx="14882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4</a:t>
            </a:r>
            <a:endParaRPr lang="en-US" sz="1150" dirty="0"/>
          </a:p>
        </p:txBody>
      </p:sp>
      <p:sp>
        <p:nvSpPr>
          <p:cNvPr id="18" name="Text 12"/>
          <p:cNvSpPr/>
          <p:nvPr/>
        </p:nvSpPr>
        <p:spPr>
          <a:xfrm>
            <a:off x="4772248" y="3815060"/>
            <a:ext cx="373737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Responsabilità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4772248" y="4083323"/>
            <a:ext cx="373737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Compiti precisi per scuole, famiglie e specialisti nel processo di individuazione e supporto.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7" y="683089"/>
            <a:ext cx="815176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Come si Collegano BES, DSA, PEI e PDP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96119" y="957992"/>
            <a:ext cx="5737766" cy="3319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Questi quattro strumenti formano un sistema integrato di supporto agli </a:t>
            </a:r>
            <a:r>
              <a:rPr lang="en-US" sz="1000" dirty="0" err="1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studenti</a:t>
            </a: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. </a:t>
            </a:r>
            <a:r>
              <a:rPr lang="en-US" sz="1000" dirty="0" err="1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Comprenderne</a:t>
            </a:r>
            <a:endParaRPr lang="en-US" sz="1000" dirty="0">
              <a:solidFill>
                <a:srgbClr val="6F655D"/>
              </a:solidFill>
              <a:latin typeface="Public Sans" pitchFamily="34" charset="0"/>
              <a:ea typeface="Public Sans" pitchFamily="34" charset="-122"/>
              <a:cs typeface="Public Sans" pitchFamily="34" charset="-12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 relazioni è fondamentale per orientarsi nella normativa e applicarla correttamente.</a:t>
            </a:r>
            <a:endParaRPr lang="en-US" sz="1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936" y="1371010"/>
            <a:ext cx="4624124" cy="251739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4134478"/>
            <a:ext cx="7087595" cy="3319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Il </a:t>
            </a:r>
            <a:r>
              <a:rPr lang="en-US" sz="10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BES</a:t>
            </a: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è la categoria più ampia (DM 27.12.2012). I </a:t>
            </a:r>
            <a:r>
              <a:rPr lang="en-US" sz="10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DSA</a:t>
            </a: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ne fanno parte e sono normati dalla L. 170/2010.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Il </a:t>
            </a:r>
            <a:r>
              <a:rPr lang="en-US" sz="10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PEI</a:t>
            </a: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riguarda la disabilità (L. 104/92). Il </a:t>
            </a:r>
            <a:r>
              <a:rPr lang="en-US" sz="10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PDP</a:t>
            </a: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è lo strumento di personalizzazione previsto anche per i BES non certificati.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23317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Misure, Tecnologie e Adattamenti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458888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normativa prevede un ventaglio di strumenti concreti per garantire il diritto alla personalizzazione dell'apprendimento, richiamando la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Legge 53/2003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e il ruolo dei Consigli di classe e dei team docenti.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995339"/>
            <a:ext cx="1150069" cy="71072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2861072"/>
            <a:ext cx="261386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Misure Compensative e Dispensative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96119" y="3129335"/>
            <a:ext cx="2613868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Tecnologie e strategie per facilitare l'apprendimento, insieme a riduzioni o adattamenti dei contenuti scolastici. La norma prevede l'adozione di didattiche personalizzate e di eventuali misure compensative e dispensative.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4991" y="1995339"/>
            <a:ext cx="1150069" cy="71072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64991" y="2861072"/>
            <a:ext cx="26139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Potenziamento e Recupero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264991" y="3129335"/>
            <a:ext cx="2613943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Sono previste anche azioni di sostegno per studenti con difficoltà temporanee, prima o accanto a percorsi più strutturati, per intervenire precocemente sulle difficoltà osservate.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939" y="1995339"/>
            <a:ext cx="1150069" cy="71072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33939" y="2861072"/>
            <a:ext cx="26139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Il Diritto alla Personalizzazione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033939" y="3129335"/>
            <a:ext cx="2613943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circolare estende a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tutti gli studenti in difficoltà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il diritto alla personalizzazione dell'apprendimento, con didattiche adattate e misure specifiche definite dai Consigli di classe.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00" y="0"/>
            <a:ext cx="37719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96119" y="356964"/>
            <a:ext cx="656109" cy="228302"/>
          </a:xfrm>
          <a:prstGeom prst="roundRect">
            <a:avLst>
              <a:gd name="adj" fmla="val 17971"/>
            </a:avLst>
          </a:prstGeom>
          <a:solidFill>
            <a:srgbClr val="EEDDD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1"/>
          <p:cNvSpPr/>
          <p:nvPr/>
        </p:nvSpPr>
        <p:spPr>
          <a:xfrm>
            <a:off x="569342" y="393576"/>
            <a:ext cx="966862" cy="155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L. 170/2010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496119" y="633338"/>
            <a:ext cx="4722763" cy="381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Che Cosa Riconosce sui DSA</a:t>
            </a:r>
            <a:endParaRPr lang="en-US" sz="2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195090"/>
            <a:ext cx="4722763" cy="111702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9595" y="1331416"/>
            <a:ext cx="4392960" cy="190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Riconoscimento Formale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689595" y="1594247"/>
            <a:ext cx="4392960" cy="5815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2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 DSA sono riconosciuti formalmente e vengono collocati dentro l'area dei BES, con una cornice normativa chiara che ne definisce lo status giuridico e i diritti connessi.</a:t>
            </a:r>
            <a:endParaRPr lang="en-US" sz="9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2432298"/>
            <a:ext cx="4722763" cy="111702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89595" y="2568625"/>
            <a:ext cx="4392960" cy="190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Diritti Tutelati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89595" y="2831455"/>
            <a:ext cx="4392960" cy="5815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2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legge tutela il diritto all'istruzione e promuove una didattica inclusiva, garantendo a ogni studente con DSA il supporto necessario per il pieno successo formativo.</a:t>
            </a:r>
            <a:endParaRPr lang="en-US" sz="9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6119" y="3669506"/>
            <a:ext cx="4722763" cy="111702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89595" y="3805833"/>
            <a:ext cx="4392960" cy="190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Doveri delle Istituzioni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689595" y="4068663"/>
            <a:ext cx="4392960" cy="5815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2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Definisce anche compiti precisi per le istituzioni scolastiche, stabilendo responsabilità operative per docenti, dirigenti e team educativi nell'attuazione della normativa.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0881" y="671884"/>
            <a:ext cx="8151763" cy="369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 Quattro DSA e le Misure Previste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96119" y="1023974"/>
            <a:ext cx="8151763" cy="369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9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Dislessia, disortografia, disgrafia e discalculia riguardano </a:t>
            </a:r>
            <a:r>
              <a:rPr lang="en-US" sz="9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abilità specifiche</a:t>
            </a:r>
            <a:r>
              <a:rPr lang="en-US" sz="9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e non problemi cognitivi generali. I disturbi devono essere riconosciuti tramite diagnosi specialistica; la diffusione è superiore al 5% della popolazione scolastica.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10989" y="1458441"/>
            <a:ext cx="4101926" cy="3190801"/>
          </a:xfrm>
          <a:prstGeom prst="roundRect">
            <a:avLst>
              <a:gd name="adj" fmla="val 2566"/>
            </a:avLst>
          </a:prstGeom>
          <a:solidFill>
            <a:srgbClr val="E1C2C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29158" y="1571104"/>
            <a:ext cx="3865587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Strumenti Compensativi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529158" y="1868463"/>
            <a:ext cx="3865587" cy="632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2880" indent="-182880" algn="just">
              <a:lnSpc>
                <a:spcPct val="130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Mappe concettuali e calcolatrice</a:t>
            </a:r>
            <a:endParaRPr lang="en-US" sz="900" dirty="0"/>
          </a:p>
          <a:p>
            <a:pPr marL="182880" indent="-182880" algn="just">
              <a:lnSpc>
                <a:spcPct val="130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Sintesi vocale e audiolibri</a:t>
            </a:r>
            <a:endParaRPr lang="en-US" sz="900" dirty="0"/>
          </a:p>
          <a:p>
            <a:pPr marL="182880" indent="-182880" algn="just">
              <a:lnSpc>
                <a:spcPct val="130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Software di videoscrittura con correttore ortografico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29158" y="2614092"/>
            <a:ext cx="3865587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Misure di Valutazione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529158" y="2911450"/>
            <a:ext cx="3865587" cy="8571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2880" indent="-182880" algn="just">
              <a:lnSpc>
                <a:spcPct val="130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Tempi più lunghi per le prove</a:t>
            </a:r>
            <a:endParaRPr lang="en-US" sz="900" dirty="0"/>
          </a:p>
          <a:p>
            <a:pPr marL="182880" indent="-182880" algn="just">
              <a:lnSpc>
                <a:spcPct val="130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Esonero dalla lettura ad alta voce</a:t>
            </a:r>
            <a:endParaRPr lang="en-US" sz="900" dirty="0"/>
          </a:p>
          <a:p>
            <a:pPr marL="182880" indent="-182880" algn="just">
              <a:lnSpc>
                <a:spcPct val="130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Riduzione dei compiti scritti</a:t>
            </a:r>
            <a:endParaRPr lang="en-US" sz="900" dirty="0"/>
          </a:p>
          <a:p>
            <a:pPr marL="182880" indent="-182880" algn="just">
              <a:lnSpc>
                <a:spcPct val="130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Valutazione centrata sul contenuto più che sulla forma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720977" y="1571104"/>
            <a:ext cx="3931667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Le Quattro Tipologie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720977" y="1882527"/>
            <a:ext cx="265956" cy="265956"/>
          </a:xfrm>
          <a:prstGeom prst="roundRect">
            <a:avLst>
              <a:gd name="adj" fmla="val 18671"/>
            </a:avLst>
          </a:prstGeom>
          <a:solidFill>
            <a:srgbClr val="E1C2C2">
              <a:alpha val="50000"/>
            </a:srgbClr>
          </a:solidFill>
          <a:ln w="4763">
            <a:solidFill>
              <a:srgbClr val="C7A8A8"/>
            </a:solidFill>
            <a:prstDash val="solid"/>
          </a:ln>
          <a:effectLst>
            <a:outerShdw blurRad="101600" dist="15240" dir="2700000" algn="bl" rotWithShape="0">
              <a:srgbClr val="C7A8A8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4765291" y="1904665"/>
            <a:ext cx="177329" cy="221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1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5099596" y="1923157"/>
            <a:ext cx="3553048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Dislessia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5099596" y="2220516"/>
            <a:ext cx="3553048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Difficoltà nella lettura fluente e corretta.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20977" y="2630537"/>
            <a:ext cx="265956" cy="265956"/>
          </a:xfrm>
          <a:prstGeom prst="roundRect">
            <a:avLst>
              <a:gd name="adj" fmla="val 18671"/>
            </a:avLst>
          </a:prstGeom>
          <a:solidFill>
            <a:srgbClr val="CCC4EC">
              <a:alpha val="50000"/>
            </a:srgbClr>
          </a:solidFill>
          <a:ln w="4763">
            <a:solidFill>
              <a:srgbClr val="B2AAD2"/>
            </a:solidFill>
            <a:prstDash val="solid"/>
          </a:ln>
          <a:effectLst>
            <a:outerShdw blurRad="101600" dist="15240" dir="2700000" algn="bl" rotWithShape="0">
              <a:srgbClr val="B2AAD2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/>
          <p:nvPr/>
        </p:nvSpPr>
        <p:spPr>
          <a:xfrm>
            <a:off x="4765291" y="2652675"/>
            <a:ext cx="177329" cy="221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2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5099596" y="2671167"/>
            <a:ext cx="3553048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Disortografia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5099596" y="2968526"/>
            <a:ext cx="3553048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Difficoltà nella correttezza ortografica.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720977" y="3378547"/>
            <a:ext cx="265956" cy="265956"/>
          </a:xfrm>
          <a:prstGeom prst="roundRect">
            <a:avLst>
              <a:gd name="adj" fmla="val 18671"/>
            </a:avLst>
          </a:prstGeom>
          <a:solidFill>
            <a:srgbClr val="B4DAE4">
              <a:alpha val="50000"/>
            </a:srgbClr>
          </a:solidFill>
          <a:ln w="4763">
            <a:solidFill>
              <a:srgbClr val="9AC0CA"/>
            </a:solidFill>
            <a:prstDash val="solid"/>
          </a:ln>
          <a:effectLst>
            <a:outerShdw blurRad="101600" dist="15240" dir="2700000" algn="bl" rotWithShape="0">
              <a:srgbClr val="9AC0CA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/>
          <p:nvPr/>
        </p:nvSpPr>
        <p:spPr>
          <a:xfrm>
            <a:off x="4765291" y="3400685"/>
            <a:ext cx="177329" cy="221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3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5099596" y="3419177"/>
            <a:ext cx="3553048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Disgrafia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099596" y="3716536"/>
            <a:ext cx="3553048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Difficoltà nella grafia e nella produzione scritta.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4720977" y="4126557"/>
            <a:ext cx="265956" cy="265956"/>
          </a:xfrm>
          <a:prstGeom prst="roundRect">
            <a:avLst>
              <a:gd name="adj" fmla="val 18671"/>
            </a:avLst>
          </a:prstGeom>
          <a:solidFill>
            <a:srgbClr val="E1C2C2">
              <a:alpha val="50000"/>
            </a:srgbClr>
          </a:solidFill>
          <a:ln w="4763">
            <a:solidFill>
              <a:srgbClr val="C7A8A8"/>
            </a:solidFill>
            <a:prstDash val="solid"/>
          </a:ln>
          <a:effectLst>
            <a:outerShdw blurRad="101600" dist="15240" dir="2700000" algn="bl" rotWithShape="0">
              <a:srgbClr val="C7A8A8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3" name="Text 21"/>
          <p:cNvSpPr/>
          <p:nvPr/>
        </p:nvSpPr>
        <p:spPr>
          <a:xfrm>
            <a:off x="4765291" y="4148696"/>
            <a:ext cx="177329" cy="221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4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5099596" y="4167188"/>
            <a:ext cx="3553048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Discalculia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5099596" y="4464546"/>
            <a:ext cx="3553048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Difficoltà nelle abilità numeriche e di calcolo.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321371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Linee Guida 2022 e Ruoli dei Soggetti Coinvolti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956941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Linee Guida 2022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integrano quelle precedenti con riferimenti a indicatori predittivi in età prescolare, disturbo di comprensione, disgrafia e aspetti funzionali sottostanti, in particolare per la discalculia.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2493392"/>
            <a:ext cx="310083" cy="310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2958480"/>
            <a:ext cx="261386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Scuola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96119" y="3226743"/>
            <a:ext cx="2551881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Individua casi sospetti, informa le famiglie, adotta didattica inclusiva, redige il PDP e cura la formazione del personale.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4991" y="2493392"/>
            <a:ext cx="310083" cy="3100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64991" y="2958480"/>
            <a:ext cx="26139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Famiglie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264991" y="3226743"/>
            <a:ext cx="2551881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Sono informate, coinvolte nel processo educativo e chiamate a fornire alla scuola una diagnosi certificata.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33939" y="2493392"/>
            <a:ext cx="310083" cy="31008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33939" y="2958480"/>
            <a:ext cx="26139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Specialisti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033939" y="3226743"/>
            <a:ext cx="261394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Contribuiscono alla diagnosi dei DSA e collaborano con la scuola nella definizione delle strategie più adeguate.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2677" y="663944"/>
            <a:ext cx="8151763" cy="314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Iter Diagnostico, Esami e Formazione Docenti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472678" y="1024926"/>
            <a:ext cx="8151763" cy="418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21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 difficoltà osservate non conducono automaticamente a un iter diagnostico. Si considerano stile di apprendimento, punti di forza e debolezza e interventi educativi o di potenziamento prima di avviare la procedura formale.</a:t>
            </a:r>
            <a:endParaRPr lang="en-US" sz="1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231032"/>
            <a:ext cx="8151763" cy="223487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78791" y="2038609"/>
            <a:ext cx="1231850" cy="441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Situazione di rischio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1478791" y="2542475"/>
            <a:ext cx="1231850" cy="479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4000"/>
              </a:lnSpc>
              <a:buNone/>
            </a:pPr>
            <a:r>
              <a:rPr lang="en-US" sz="11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Difficoltà osservate non implicano diagnosi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3141353" y="1593070"/>
            <a:ext cx="1231850" cy="441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Analisi del problema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3141353" y="2096936"/>
            <a:ext cx="1231850" cy="6396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4000"/>
              </a:lnSpc>
              <a:buNone/>
            </a:pPr>
            <a:r>
              <a:rPr lang="en-US" sz="11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Stile di apprendimento, punti di forza e interventi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835284" y="2038609"/>
            <a:ext cx="1231850" cy="220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Diagnosi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835284" y="2321911"/>
            <a:ext cx="1231850" cy="6396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4000"/>
              </a:lnSpc>
              <a:buNone/>
            </a:pPr>
            <a:r>
              <a:rPr lang="en-US" sz="11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Tempi: fine 2ª primaria per dislessia, fine 3ª per altre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513530" y="1813634"/>
            <a:ext cx="1231849" cy="220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Certificazione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513530" y="2096936"/>
            <a:ext cx="1231849" cy="6396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4000"/>
              </a:lnSpc>
              <a:buNone/>
            </a:pPr>
            <a:r>
              <a:rPr lang="en-US" sz="11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Rilasciata da servizi pubblici o centri accreditati ASL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96119" y="3498600"/>
            <a:ext cx="8151763" cy="351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21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 riferimenti temporali per la diagnosi sono: </a:t>
            </a:r>
            <a:r>
              <a:rPr lang="en-US" sz="10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fine seconda primaria</a:t>
            </a: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per la dislessia e </a:t>
            </a:r>
            <a:r>
              <a:rPr lang="en-US" sz="10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fine terza primaria</a:t>
            </a: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per disortografia, disgrafia e discalculia. La certificazione può provenire dal servizio pubblico o da centri privati accreditati dalla ASL.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96119" y="4024164"/>
            <a:ext cx="3952949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Esami di Stato e Prove INVALSI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496119" y="4263479"/>
            <a:ext cx="3582395" cy="2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21000"/>
              </a:lnSpc>
              <a:buNone/>
            </a:pPr>
            <a:r>
              <a:rPr lang="en-US" sz="9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Misure compensative e dispensative negli Esami di Stato; strumenti compensativi, tempi aggiuntivi o esoneri in alcune prove INVALSI.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5142803" y="3912468"/>
            <a:ext cx="3582395" cy="719844"/>
          </a:xfrm>
          <a:prstGeom prst="roundRect">
            <a:avLst>
              <a:gd name="adj" fmla="val 8711"/>
            </a:avLst>
          </a:prstGeom>
          <a:solidFill>
            <a:srgbClr val="E1C2C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Text 14"/>
          <p:cNvSpPr/>
          <p:nvPr/>
        </p:nvSpPr>
        <p:spPr>
          <a:xfrm>
            <a:off x="5203065" y="3979873"/>
            <a:ext cx="3421376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Formazione degli Insegnanti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5203065" y="4153607"/>
            <a:ext cx="3421376" cy="5118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21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L. 170/2010 promuove l'aggiornamento professionale per riconoscere precocemente i segnali di DSA e adattare la didattica ai bisogni specifici degli studenti.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77888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Normativa e Inclusione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96119" y="1651471"/>
            <a:ext cx="14288" cy="477515"/>
          </a:xfrm>
          <a:prstGeom prst="roundRect">
            <a:avLst>
              <a:gd name="adj" fmla="val 59998"/>
            </a:avLst>
          </a:prstGeom>
          <a:solidFill>
            <a:srgbClr val="E1C2C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682154" y="1790998"/>
            <a:ext cx="8422928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normativa è lo strumento per garantire percorsi educativi inclusivi, personalizzati e corresponsabili.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96119" y="2268513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Dalla diagnosi alla personalizzazione concreta, dalla responsabilità condivisa alla formazione continua: la normativa BES e DSA traccia un percorso chiaro per costruire una scuola che valorizzi ogni studente.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496119" y="2804964"/>
            <a:ext cx="8151763" cy="922660"/>
          </a:xfrm>
          <a:prstGeom prst="roundRect">
            <a:avLst>
              <a:gd name="adj" fmla="val 5647"/>
            </a:avLst>
          </a:prstGeom>
          <a:solidFill>
            <a:srgbClr val="F0DEDC"/>
          </a:solidFill>
          <a:ln w="4763">
            <a:solidFill>
              <a:srgbClr val="C7A8A8"/>
            </a:solidFill>
            <a:prstDash val="solid"/>
          </a:ln>
          <a:effectLst>
            <a:outerShdw blurRad="101600" dist="15240" dir="2700000" algn="bl" rotWithShape="0">
              <a:srgbClr val="C7A8A8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7" name="Shape 5"/>
          <p:cNvSpPr/>
          <p:nvPr/>
        </p:nvSpPr>
        <p:spPr>
          <a:xfrm>
            <a:off x="500881" y="2809726"/>
            <a:ext cx="2714030" cy="913135"/>
          </a:xfrm>
          <a:prstGeom prst="rect">
            <a:avLst/>
          </a:prstGeom>
          <a:solidFill>
            <a:srgbClr val="F0DED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624855" y="2933700"/>
            <a:ext cx="246608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Inclusivi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4855" y="3201963"/>
            <a:ext cx="2357831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Percorsi accessibili a tutti gli studenti, senza eccezioni.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214911" y="2809726"/>
            <a:ext cx="2714104" cy="913135"/>
          </a:xfrm>
          <a:prstGeom prst="rect">
            <a:avLst/>
          </a:prstGeom>
          <a:solidFill>
            <a:srgbClr val="CCC4E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Shape 9"/>
          <p:cNvSpPr/>
          <p:nvPr/>
        </p:nvSpPr>
        <p:spPr>
          <a:xfrm>
            <a:off x="3214911" y="2809726"/>
            <a:ext cx="14288" cy="913135"/>
          </a:xfrm>
          <a:prstGeom prst="roundRect">
            <a:avLst>
              <a:gd name="adj" fmla="val 364638"/>
            </a:avLst>
          </a:prstGeom>
          <a:solidFill>
            <a:srgbClr val="B2AA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3338885" y="2933700"/>
            <a:ext cx="246615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Personalizzati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338885" y="3201963"/>
            <a:ext cx="2357831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Didattiche adattate ai bisogni specifici di ciascuno.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5929015" y="2809726"/>
            <a:ext cx="2714104" cy="913135"/>
          </a:xfrm>
          <a:prstGeom prst="rect">
            <a:avLst/>
          </a:prstGeom>
          <a:solidFill>
            <a:srgbClr val="B4DAE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Shape 13"/>
          <p:cNvSpPr/>
          <p:nvPr/>
        </p:nvSpPr>
        <p:spPr>
          <a:xfrm>
            <a:off x="5929015" y="2809726"/>
            <a:ext cx="14288" cy="913135"/>
          </a:xfrm>
          <a:prstGeom prst="roundRect">
            <a:avLst>
              <a:gd name="adj" fmla="val 364638"/>
            </a:avLst>
          </a:prstGeom>
          <a:solidFill>
            <a:srgbClr val="9AC0C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6052989" y="2933700"/>
            <a:ext cx="246615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Corresponsabili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052989" y="3201963"/>
            <a:ext cx="234354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Scuola, famiglie e specialisti uniti nel processo educativo.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496119" y="3867150"/>
            <a:ext cx="8608963" cy="3242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Grazie per l'attenzione.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1040</Words>
  <Application>Microsoft Office PowerPoint</Application>
  <PresentationFormat>Presentazione su schermo (16:9)</PresentationFormat>
  <Paragraphs>112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Playfair Display SemiBold</vt:lpstr>
      <vt:lpstr>Public Sans</vt:lpstr>
      <vt:lpstr>Public Sans Bold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4</cp:revision>
  <dcterms:created xsi:type="dcterms:W3CDTF">2026-07-06T21:17:35Z</dcterms:created>
  <dcterms:modified xsi:type="dcterms:W3CDTF">2026-07-29T14:31:36Z</dcterms:modified>
</cp:coreProperties>
</file>