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Brygada 1918" panose="020B0604020202020204" charset="0"/>
      <p:regular r:id="rId14"/>
    </p:embeddedFont>
    <p:embeddedFont>
      <p:font typeface="Brygada 1918 Bold" panose="020B0604020202020204" charset="0"/>
      <p:regular r:id="rId15"/>
    </p:embeddedFont>
    <p:embeddedFont>
      <p:font typeface="Brygada 1918 Semi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B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34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DC6258C-E3F4-DF74-BC4E-478F70861B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033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4C62D5D-4BF5-F9AE-7A36-A6EB83576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84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43550" y="0"/>
            <a:ext cx="360045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290" y="599405"/>
            <a:ext cx="2629793" cy="394468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1239217"/>
            <a:ext cx="4722763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La Valutazione delle Difficoltà Grafo-Motorie nell'Apprendimento della Scrittura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496119" y="3223766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Un contributo per insegnanti e rieducatori: prevenire grafie disfunzionali, discriminare difficoltà e disturbo, intervenire in modo mirato.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0045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6" y="583406"/>
            <a:ext cx="2651075" cy="39766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412626"/>
            <a:ext cx="4722763" cy="7198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Disgrafia e Difficoltà Grafo-Motorie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3925119" y="1272853"/>
            <a:ext cx="4722763" cy="500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1000"/>
              </a:lnSpc>
              <a:buNone/>
            </a:pPr>
            <a:r>
              <a:rPr lang="en-US" sz="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 bambini con DSA presentano difficoltà specifiche in lettura, scrittura e calcolo, nonostante buone capacità cognitive e assenza di patologie. I segnali emergono presto, ma spesso vengono individuati solo in terza-quarta elementare.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3925119" y="1879029"/>
            <a:ext cx="4722763" cy="642789"/>
          </a:xfrm>
          <a:prstGeom prst="roundRect">
            <a:avLst>
              <a:gd name="adj" fmla="val 26880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4045000" y="1998911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Dislessia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045000" y="2234952"/>
            <a:ext cx="4483001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Difficoltà nella lettura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925119" y="2615357"/>
            <a:ext cx="4722763" cy="642789"/>
          </a:xfrm>
          <a:prstGeom prst="roundRect">
            <a:avLst>
              <a:gd name="adj" fmla="val 26880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4045000" y="2735238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Disgrafia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045000" y="2971279"/>
            <a:ext cx="4483001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Difficoltà motoria nella scrittura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3925119" y="3351684"/>
            <a:ext cx="4722763" cy="642789"/>
          </a:xfrm>
          <a:prstGeom prst="roundRect">
            <a:avLst>
              <a:gd name="adj" fmla="val 26880"/>
            </a:avLst>
          </a:prstGeom>
          <a:solidFill>
            <a:srgbClr val="E8AF3B"/>
          </a:solidFill>
          <a:ln w="4763">
            <a:solidFill>
              <a:srgbClr val="CE952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4045000" y="3471565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Disortografia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4045000" y="3707606"/>
            <a:ext cx="4483001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Difficoltà linguistica (cifratura)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3925119" y="4088011"/>
            <a:ext cx="4722763" cy="642789"/>
          </a:xfrm>
          <a:prstGeom prst="roundRect">
            <a:avLst>
              <a:gd name="adj" fmla="val 26880"/>
            </a:avLst>
          </a:prstGeom>
          <a:solidFill>
            <a:srgbClr val="CC914D"/>
          </a:solidFill>
          <a:ln w="4763">
            <a:solidFill>
              <a:srgbClr val="B277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/>
          <p:nvPr/>
        </p:nvSpPr>
        <p:spPr>
          <a:xfrm>
            <a:off x="4045000" y="4207892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Discalculia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045000" y="4443933"/>
            <a:ext cx="4483001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Difficoltà nel calcolo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70334"/>
            <a:ext cx="4348832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Definizioni di Disgrafia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585392"/>
            <a:ext cx="2628230" cy="262823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474988" y="1914302"/>
            <a:ext cx="19050" cy="935534"/>
          </a:xfrm>
          <a:prstGeom prst="roundRect">
            <a:avLst>
              <a:gd name="adj" fmla="val 60000"/>
            </a:avLst>
          </a:prstGeom>
          <a:solidFill>
            <a:srgbClr val="626C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/>
          <p:nvPr/>
        </p:nvSpPr>
        <p:spPr>
          <a:xfrm>
            <a:off x="3687589" y="2041847"/>
            <a:ext cx="4964981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"È disgrafico un bambino che presenta una scrittura carente da un punto di vista qualitativo, mentre nessun deficit neurologico o intellettivo spiega questa carenza." — Ajuriaguerra, 1964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3474988" y="3009305"/>
            <a:ext cx="517758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u="sng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Cornoldi</a:t>
            </a: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(2011): scrittura irregolare, ritmo alterato, impugnatura scorretta, spazi irregolari, atto motorio non automatizzato che interferisce con i processi cognitivi. La </a:t>
            </a:r>
            <a:r>
              <a:rPr lang="en-US" sz="110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Legge 170/2010</a:t>
            </a: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riconosce la disgrafia come DSA, indicando la scuola come responsabile di osservazione e intervento.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43550" y="0"/>
            <a:ext cx="360045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677" y="590104"/>
            <a:ext cx="2642146" cy="39632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415900"/>
            <a:ext cx="3994026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Il Fenomeno Sommerso</a:t>
            </a:r>
            <a:endParaRPr lang="en-US" sz="2450" dirty="0"/>
          </a:p>
        </p:txBody>
      </p:sp>
      <p:sp>
        <p:nvSpPr>
          <p:cNvPr id="5" name="Text 2"/>
          <p:cNvSpPr/>
          <p:nvPr/>
        </p:nvSpPr>
        <p:spPr>
          <a:xfrm>
            <a:off x="496119" y="1042169"/>
            <a:ext cx="2291135" cy="416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20,7%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751582" y="1606228"/>
            <a:ext cx="1780208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Difficoltà grafo-motorie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96119" y="1870918"/>
            <a:ext cx="2291135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6000"/>
              </a:lnSpc>
              <a:buNone/>
            </a:pPr>
            <a:r>
              <a:rPr lang="en-US" sz="9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Al termine della V elementare (GraficaMente, 2006-07)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2927747" y="1042169"/>
            <a:ext cx="2291135" cy="416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5,5%</a:t>
            </a:r>
            <a:endParaRPr lang="en-US" sz="3250" dirty="0"/>
          </a:p>
        </p:txBody>
      </p:sp>
      <p:sp>
        <p:nvSpPr>
          <p:cNvPr id="9" name="Text 6"/>
          <p:cNvSpPr/>
          <p:nvPr/>
        </p:nvSpPr>
        <p:spPr>
          <a:xfrm>
            <a:off x="3284190" y="1606228"/>
            <a:ext cx="1578248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Forma grave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927747" y="1870918"/>
            <a:ext cx="2291135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6000"/>
              </a:lnSpc>
              <a:buNone/>
            </a:pPr>
            <a:r>
              <a:rPr lang="en-US" sz="9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Di questi, solo lo 0,7% segnalato dalla scuola o dai servizi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1711896" y="2540794"/>
            <a:ext cx="2291135" cy="416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2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1,4%</a:t>
            </a:r>
            <a:endParaRPr lang="en-US" sz="3250" dirty="0"/>
          </a:p>
        </p:txBody>
      </p:sp>
      <p:sp>
        <p:nvSpPr>
          <p:cNvPr id="12" name="Text 9"/>
          <p:cNvSpPr/>
          <p:nvPr/>
        </p:nvSpPr>
        <p:spPr>
          <a:xfrm>
            <a:off x="2068339" y="3104852"/>
            <a:ext cx="1578248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Dislessici segnalati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711896" y="3369543"/>
            <a:ext cx="2291135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6000"/>
              </a:lnSpc>
              <a:buNone/>
            </a:pPr>
            <a:r>
              <a:rPr lang="en-US" sz="9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 fronte del 5,5% con difficoltà grafo-motorie gravi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496119" y="3877940"/>
            <a:ext cx="4722763" cy="849585"/>
          </a:xfrm>
          <a:prstGeom prst="roundRect">
            <a:avLst>
              <a:gd name="adj" fmla="val 22292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25" y="4053855"/>
            <a:ext cx="157758" cy="126206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906289" y="4021931"/>
            <a:ext cx="4186386" cy="572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Il rischio è duplice: </a:t>
            </a:r>
            <a:r>
              <a:rPr lang="en-US" sz="950" b="1" dirty="0">
                <a:solidFill>
                  <a:srgbClr val="000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ignorare</a:t>
            </a:r>
            <a:r>
              <a:rPr lang="en-US" sz="9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il problema o </a:t>
            </a:r>
            <a:r>
              <a:rPr lang="en-US" sz="950" b="1" dirty="0">
                <a:solidFill>
                  <a:srgbClr val="000000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medicalizzarlo</a:t>
            </a:r>
            <a:r>
              <a:rPr lang="en-US" sz="9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completamente, delegando alla sanità ciò che la scuola dovrebbe affrontare.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82154"/>
            <a:ext cx="37517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Chi Valuta? Scuola e Sanità a Confronto</a:t>
            </a:r>
            <a:endParaRPr lang="en-US" sz="1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49" y="724088"/>
            <a:ext cx="8021389" cy="409338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580585" y="1105826"/>
            <a:ext cx="1834137" cy="229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Livello 1: Scuola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580585" y="1400307"/>
            <a:ext cx="2812343" cy="275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7800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Rilevamento precoce, osservazione e strumenti standardizzati.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1732974" y="1937071"/>
            <a:ext cx="1834137" cy="229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Intervento Didattico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54768" y="2231552"/>
            <a:ext cx="2812343" cy="137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7800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Strategie educative e supporto in classe.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580585" y="2772507"/>
            <a:ext cx="1834137" cy="229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Livello 2: Sanità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580585" y="3066988"/>
            <a:ext cx="2812343" cy="137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7800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Valutazione clinica per casi a rischio.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989766" y="3566627"/>
            <a:ext cx="2577344" cy="229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Valutazione Neuropsicologica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54768" y="3861108"/>
            <a:ext cx="2812343" cy="137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78000"/>
              </a:lnSpc>
              <a:buNone/>
            </a:pPr>
            <a:r>
              <a:rPr lang="en-US" sz="11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Accertamenti specialistici approfonditi.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496119" y="5261223"/>
            <a:ext cx="8151763" cy="170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La Legge 170 (art. 4) affida alla scuola la </a:t>
            </a:r>
            <a:r>
              <a:rPr lang="en-US" sz="55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prima rilevazione</a:t>
            </a:r>
            <a:r>
              <a:rPr lang="en-US" sz="5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delle difficoltà. La valutazione sanitaria segue solo per i casi a rischio di disturbo. È necessario un dialogo tra i due ambiti: la scuola porta l'azione educativa, la sanità la diagnosi clinica completa.</a:t>
            </a:r>
            <a:endParaRPr lang="en-US" sz="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82700"/>
            <a:ext cx="8125941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Criteri Diagnostici e Strumenti di Valutazione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680046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Criteri AIRIPA (2010)</a:t>
            </a:r>
            <a:endParaRPr lang="en-US" sz="1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060972"/>
            <a:ext cx="1880592" cy="204035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3127" y="2221781"/>
            <a:ext cx="148277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Leggibilità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733127" y="2584996"/>
            <a:ext cx="1482775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Parametro fondamentale: se la scrittura è leggibile, le conseguenze adattive sono minori.</a:t>
            </a:r>
            <a:endParaRPr lang="en-US" sz="1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8470" y="2060972"/>
            <a:ext cx="1880592" cy="204035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755478" y="2221781"/>
            <a:ext cx="1482775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Fluenza / Rapidità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2755478" y="2806452"/>
            <a:ext cx="1482775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Scrivere lentamente penalizza l'alunno nelle attività scolastiche quotidiane.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4749701" y="1680046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Strumenti principali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4749701" y="2043261"/>
            <a:ext cx="3902943" cy="16086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Batterie BVN 5–11 e 12–18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Scala BHK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Test DGM-P, Batteria BVSCO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Scala "E" e Scala "D" di Ajuriaguerra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Test "Stelle e Onde" di Avé-Lallemand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Griglia Pellegrini-Gelmini (corsivo)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0045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2" y="599405"/>
            <a:ext cx="2629793" cy="394468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440680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Perché Valutare? La Sfida del Progresso Tecnologico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3925119" y="1539255"/>
            <a:ext cx="47227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La ricerca </a:t>
            </a:r>
            <a:r>
              <a:rPr lang="en-US" sz="110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Digital Diaries (AVG)</a:t>
            </a: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rivela che molti bambini di 2-5 anni sanno usare tablet e smartphone, ma non allacciarsi le scarpe. I </a:t>
            </a:r>
            <a:r>
              <a:rPr lang="en-US" sz="110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prerequisiti grafo-motori</a:t>
            </a: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motricità fine, coordinazione oculo-manuale — non vengono più allenati.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925119" y="2605980"/>
            <a:ext cx="4722763" cy="2096839"/>
          </a:xfrm>
          <a:prstGeom prst="roundRect">
            <a:avLst>
              <a:gd name="adj" fmla="val 10142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Shape 4"/>
          <p:cNvSpPr/>
          <p:nvPr/>
        </p:nvSpPr>
        <p:spPr>
          <a:xfrm>
            <a:off x="3929881" y="2610743"/>
            <a:ext cx="4713238" cy="1043657"/>
          </a:xfrm>
          <a:prstGeom prst="rect">
            <a:avLst/>
          </a:prstGeom>
          <a:solidFill>
            <a:srgbClr val="626C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4071640" y="2752502"/>
            <a:ext cx="212087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La tecnologia come causa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4071640" y="3059013"/>
            <a:ext cx="442972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Stili di vita modificati riducono l'allenamento della motricità fine, prerequisito fondamentale per la scrittura.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929881" y="3654400"/>
            <a:ext cx="4713238" cy="1043657"/>
          </a:xfrm>
          <a:prstGeom prst="rect">
            <a:avLst/>
          </a:prstGeom>
          <a:solidFill>
            <a:srgbClr val="626C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Shape 8"/>
          <p:cNvSpPr/>
          <p:nvPr/>
        </p:nvSpPr>
        <p:spPr>
          <a:xfrm>
            <a:off x="3929881" y="3654400"/>
            <a:ext cx="4713238" cy="19050"/>
          </a:xfrm>
          <a:prstGeom prst="roundRect">
            <a:avLst>
              <a:gd name="adj" fmla="val 1116279"/>
            </a:avLst>
          </a:prstGeom>
          <a:solidFill>
            <a:srgbClr val="9C924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4071640" y="3796159"/>
            <a:ext cx="209096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La scrittura come risorsa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4071640" y="4102671"/>
            <a:ext cx="442972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Berninger e Graham dimostrano che la scrittura manuale favorisce fluenza, qualità compositiva e benessere emotivo.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04962"/>
            <a:ext cx="4567461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La Ricerca Sperimentale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399580"/>
            <a:ext cx="3902943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Progetto "Valutazione dei segnali d'allarme nelle grafie"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496119" y="1984251"/>
            <a:ext cx="43601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Istituto Comprensivo di Mori (TN)</a:t>
            </a: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a.s. 2013/14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96119" y="2338611"/>
            <a:ext cx="3902943" cy="1055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just">
              <a:lnSpc>
                <a:spcPct val="133000"/>
              </a:lnSpc>
              <a:buSzPct val="100000"/>
              <a:buChar char="•"/>
            </a:pPr>
            <a:r>
              <a:rPr lang="en-US" sz="110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101 alunni</a:t>
            </a: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classi prime (Mori + Ronzo-Chienis)</a:t>
            </a:r>
            <a:endParaRPr lang="en-US" sz="1100" dirty="0"/>
          </a:p>
          <a:p>
            <a:pPr marL="223520" indent="-223520" algn="just">
              <a:lnSpc>
                <a:spcPct val="133000"/>
              </a:lnSpc>
              <a:buSzPct val="100000"/>
              <a:buChar char="•"/>
            </a:pPr>
            <a:r>
              <a:rPr lang="en-US" sz="110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110 alunni</a:t>
            </a: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classi seconde</a:t>
            </a:r>
            <a:endParaRPr lang="en-US" sz="1100" dirty="0"/>
          </a:p>
          <a:p>
            <a:pPr marL="223520" indent="-223520" algn="just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Dettati G. Stella: 16 parole (I) / 26 parole (II)</a:t>
            </a:r>
            <a:endParaRPr lang="en-US" sz="1100" dirty="0"/>
          </a:p>
          <a:p>
            <a:pPr marL="223520" indent="-223520" algn="just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Griglia Pellegrini-Gelmini + Test "Stelle e Onde"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749701" y="1399580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Obiettivi</a:t>
            </a:r>
            <a:endParaRPr lang="en-US" sz="13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02832" y="1787575"/>
            <a:ext cx="212601" cy="21260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210398" y="1780505"/>
            <a:ext cx="344224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Rilevazione precoce di fattori di rischio</a:t>
            </a:r>
            <a:endParaRPr lang="en-US" sz="11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2832" y="2503438"/>
            <a:ext cx="212601" cy="21260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210398" y="2496369"/>
            <a:ext cx="344224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Discriminazione tra casi sospetti e a rischio</a:t>
            </a:r>
            <a:endParaRPr lang="en-US" sz="11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02832" y="3219301"/>
            <a:ext cx="212601" cy="21260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210398" y="3212232"/>
            <a:ext cx="344224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Restituzione analitica agli insegnanti</a:t>
            </a:r>
            <a:endParaRPr lang="en-US" sz="1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2832" y="3935164"/>
            <a:ext cx="212601" cy="21260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210398" y="3928095"/>
            <a:ext cx="344224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Promozione di interventi di potenziamento o rieducazione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70880"/>
            <a:ext cx="5316587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Restituzione: Profili di Classe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697385"/>
            <a:ext cx="1754386" cy="10842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295885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Classe I — 22 alunni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96119" y="3265362"/>
            <a:ext cx="3801561" cy="1137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Scrittura corretta nella forma, ma </a:t>
            </a:r>
            <a:r>
              <a:rPr lang="en-US" sz="110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collegamenti angolosi</a:t>
            </a: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e postura scorretta diffuse. Automatizzazione dei grafemi raggiunta: intervenire sui legamenti, sulla direzionalità delle lettere tonde e sulla postura ("è tutto il corpo che scrive").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553" y="1697385"/>
            <a:ext cx="1754386" cy="108428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60553" y="295885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Classe II — 17 alunni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4660554" y="3265363"/>
            <a:ext cx="388557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Grafia generalmente corretta, ma </a:t>
            </a:r>
            <a:r>
              <a:rPr lang="en-US" sz="110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collegamenti frammentati</a:t>
            </a: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(saldature, incollature) e tratti rigidi. Da monitorare: alunni 8, 9, 13, 14. Esercizi di tracciati scivolati e alternanza pressoria per sciogliere il movimento.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43550" y="0"/>
            <a:ext cx="360045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668" y="586085"/>
            <a:ext cx="2647504" cy="39713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491728"/>
            <a:ext cx="5123929" cy="373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Dalla Fatica al Piacere di Scrivere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496119" y="1016868"/>
            <a:ext cx="4722763" cy="529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3000"/>
              </a:lnSpc>
              <a:buNone/>
            </a:pPr>
            <a:r>
              <a:rPr lang="en-US" sz="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L'educazione al gesto grafico deve trovare un equilibrio tra costrizione e libertà, con una metodologia </a:t>
            </a:r>
            <a:r>
              <a:rPr lang="en-US" sz="90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giocosa e consapevole</a:t>
            </a:r>
            <a:r>
              <a:rPr lang="en-US" sz="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 Valutare significa conoscere il punto di partenza per tracciare un cammino mirato.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496119" y="1659434"/>
            <a:ext cx="4722763" cy="672405"/>
          </a:xfrm>
          <a:prstGeom prst="roundRect">
            <a:avLst>
              <a:gd name="adj" fmla="val 26684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620464" y="1783779"/>
            <a:ext cx="1495202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Prevenire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20464" y="2031132"/>
            <a:ext cx="4474071" cy="176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Rilevare precocemente i segnali d'allarme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96119" y="2432745"/>
            <a:ext cx="4722763" cy="672405"/>
          </a:xfrm>
          <a:prstGeom prst="roundRect">
            <a:avLst>
              <a:gd name="adj" fmla="val 26684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620464" y="2557090"/>
            <a:ext cx="1495202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Discriminare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20464" y="2804443"/>
            <a:ext cx="4474071" cy="176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Difficoltà recuperabili vs. rischio di disturbo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496119" y="3206055"/>
            <a:ext cx="4722763" cy="672405"/>
          </a:xfrm>
          <a:prstGeom prst="roundRect">
            <a:avLst>
              <a:gd name="adj" fmla="val 26684"/>
            </a:avLst>
          </a:prstGeom>
          <a:solidFill>
            <a:srgbClr val="E8AF3B"/>
          </a:solidFill>
          <a:ln w="4763">
            <a:solidFill>
              <a:srgbClr val="CE952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620464" y="3330401"/>
            <a:ext cx="1495202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Intervenire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20464" y="3577754"/>
            <a:ext cx="4474071" cy="176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Azioni didattiche e rieducative mirate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496119" y="3979366"/>
            <a:ext cx="4722763" cy="672405"/>
          </a:xfrm>
          <a:prstGeom prst="roundRect">
            <a:avLst>
              <a:gd name="adj" fmla="val 26684"/>
            </a:avLst>
          </a:prstGeom>
          <a:solidFill>
            <a:srgbClr val="CC914D"/>
          </a:solidFill>
          <a:ln w="4763">
            <a:solidFill>
              <a:srgbClr val="B277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/>
          <p:nvPr/>
        </p:nvSpPr>
        <p:spPr>
          <a:xfrm>
            <a:off x="620464" y="4103712"/>
            <a:ext cx="1495202" cy="186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Esprimersi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620464" y="4351065"/>
            <a:ext cx="4474071" cy="176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La grafia come traccia unica e irripetibile della personalità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763</Words>
  <Application>Microsoft Office PowerPoint</Application>
  <PresentationFormat>Presentazione su schermo (16:9)</PresentationFormat>
  <Paragraphs>92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Brygada 1918 SemiBold</vt:lpstr>
      <vt:lpstr>Brygada 1918</vt:lpstr>
      <vt:lpstr>Arial</vt:lpstr>
      <vt:lpstr>Brygada 1918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5</cp:revision>
  <dcterms:created xsi:type="dcterms:W3CDTF">2026-07-06T16:37:13Z</dcterms:created>
  <dcterms:modified xsi:type="dcterms:W3CDTF">2026-07-29T15:10:45Z</dcterms:modified>
</cp:coreProperties>
</file>