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5143500" cy="9144000"/>
  <p:embeddedFontLst>
    <p:embeddedFont>
      <p:font typeface="Patrick Hand" panose="00000500000000000000" pitchFamily="2" charset="0"/>
      <p:regular r:id="rId1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8" autoAdjust="0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31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7406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novac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A2B2A4E6-5E59-8759-E535-9C9141611D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462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ECAE494-02D3-FE65-3676-1AA06A223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5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3796" y="1302160"/>
            <a:ext cx="3476402" cy="8009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IPDA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603796" y="2405360"/>
            <a:ext cx="4507409" cy="6350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60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Prevenire le difficoltà d'apprendimento a partire dall'ultimo anno della Scuola dell'infanzia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03796" y="3220047"/>
            <a:ext cx="1991297" cy="283666"/>
          </a:xfrm>
          <a:prstGeom prst="roundRect">
            <a:avLst>
              <a:gd name="adj" fmla="val 17881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3"/>
          <p:cNvSpPr/>
          <p:nvPr/>
        </p:nvSpPr>
        <p:spPr>
          <a:xfrm>
            <a:off x="694358" y="3274136"/>
            <a:ext cx="1797100" cy="193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9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QUESTIONARIO OSSERVATIVO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3796" y="977205"/>
            <a:ext cx="4372496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Perché un questionario osservativo?</a:t>
            </a:r>
            <a:endParaRPr lang="en-US" sz="2350" dirty="0"/>
          </a:p>
        </p:txBody>
      </p:sp>
      <p:sp>
        <p:nvSpPr>
          <p:cNvPr id="4" name="Text 1"/>
          <p:cNvSpPr/>
          <p:nvPr/>
        </p:nvSpPr>
        <p:spPr>
          <a:xfrm>
            <a:off x="603796" y="1581001"/>
            <a:ext cx="4507409" cy="25852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scelta di utilizzare un questionario osservativo si basa su due ragioni fondamentali. In primo luogo, si tratta di una modalità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più agile ed economica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rispetto ad altri strumenti di valutazione. In secondo luogo, i questionari osservativi compilati dagli insegnanti possono rivelarsi strumenti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altamente predittivi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delle difficoltà d'apprendimento.</a:t>
            </a:r>
            <a:endParaRPr lang="en-US" sz="1150" dirty="0"/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Questa seconda affermazione è supportata da ricerche consolidate: Cornoldi e Pra Baldi (1979), Stevenson e collaboratori (1976), Feshbach e Adelman (1977), Acher ed Edwards (1982) hanno dimostrato che le osservazioni sistematiche degli insegnanti consentono di identificare precocemente i bambini a rischio di difficoltà scolastiche.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3796" y="1109365"/>
            <a:ext cx="4056757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 criteri di costruzione degli item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03796" y="1788616"/>
            <a:ext cx="7936409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scelta e la costruzione degli item del questionario IPDA sono state guidate da due criteri essenziali, che garantiscono la solidità scientifica dello strumento e la sua applicabilità pratica in contesto scolastico.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495151" y="2525238"/>
            <a:ext cx="4001393" cy="1592535"/>
          </a:xfrm>
          <a:prstGeom prst="roundRect">
            <a:avLst>
              <a:gd name="adj" fmla="val 6825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646063" y="2592437"/>
            <a:ext cx="2746995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Predittività dimostrata sperimentalmente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46063" y="2932063"/>
            <a:ext cx="3699570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Ogni item è stato selezionato sulla base di evidenze sperimentali che ne attestano la capacità di prevedere le difficoltà d'apprendimento. Solo i comportamenti e le abilità con comprovata valenza predittiva sono stati inclusi nel questionario.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4760863" y="2592437"/>
            <a:ext cx="196676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Task analysis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760863" y="2932063"/>
            <a:ext cx="3784104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costruzione degli item ha seguito un'analisi sistematica dei compiti e delle abilità richieste, scomponendo le competenze in elementi osservabili e valutabili dall'insegnante nel contesto quotidiano della classe.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3796" y="1127224"/>
            <a:ext cx="3476402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Il Questionario IPDA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03796" y="1806476"/>
            <a:ext cx="7936409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Il Questionario osservativo IPDA si compone di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43 item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suddivisi in due sezioni principali, che coprono un ampio spettro di competenze e abilità del bambino nell'ultimo anno della Scuola dell'infanzia.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87872" y="2478248"/>
            <a:ext cx="3892748" cy="1556817"/>
          </a:xfrm>
          <a:prstGeom prst="roundRect">
            <a:avLst>
              <a:gd name="adj" fmla="val 4073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759470" y="2615059"/>
            <a:ext cx="1509638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Sezione 1 — Abilità generali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59470" y="2894335"/>
            <a:ext cx="3581400" cy="96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Comprende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33 item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(dall'item 1 al 33) che esplorano aspetti comportamentali, motori, linguistici, metacognitivi e altre abilità cognitive come memoria, prassie e orientamento. Questa sezione rappresenta la parte più ampia del questionario.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47456" y="2485335"/>
            <a:ext cx="3892748" cy="1556817"/>
          </a:xfrm>
          <a:prstGeom prst="roundRect">
            <a:avLst>
              <a:gd name="adj" fmla="val 4073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6"/>
          <p:cNvSpPr/>
          <p:nvPr/>
        </p:nvSpPr>
        <p:spPr>
          <a:xfrm>
            <a:off x="4803130" y="2615059"/>
            <a:ext cx="162386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Sezione 2 — Abilità specifiche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803130" y="2894335"/>
            <a:ext cx="3581400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Comprende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10 item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(dall'item 34 al 43) dedicati alle competenze di pre-alfabetizzazione e pre-matematica, ovvero le abilità più direttamente connesse agli apprendimenti scolastici formali.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3796" y="697705"/>
            <a:ext cx="3480569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Le abilità generali — Parte I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03796" y="1165622"/>
            <a:ext cx="7936409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Gli item relativi alle abilità generali coprono sei aree di sviluppo del bambino. Di seguito le prime quattro aree, che riguardano aspetti comportamentali, motori e linguistici.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796" y="1818530"/>
            <a:ext cx="3892748" cy="140419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9957" y="1988493"/>
            <a:ext cx="1957983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Aspetti comportamentali (item 1–9)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849957" y="2267769"/>
            <a:ext cx="3476625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Nove item dedicati all'osservazione dei comportamenti del bambino in contesto scolastico, fondamentali per comprendere il suo modo di relazionarsi con l'ambiente e con gli altri.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7456" y="1818531"/>
            <a:ext cx="3892748" cy="140419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893618" y="1988493"/>
            <a:ext cx="150956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Motricità (item 10–11)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4893618" y="2267769"/>
            <a:ext cx="3476625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Due item focalizzati sulle competenze motorie del bambino, elemento importante per lo sviluppo complessivo e per le future abilità grafo-motorie.</a:t>
            </a:r>
            <a:endParaRPr lang="en-US" sz="11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796" y="3313286"/>
            <a:ext cx="3892748" cy="134384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49957" y="3483248"/>
            <a:ext cx="2101155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Comprensione linguistica (item 12–14)</a:t>
            </a:r>
            <a:endParaRPr lang="en-US" sz="1150" dirty="0"/>
          </a:p>
        </p:txBody>
      </p:sp>
      <p:sp>
        <p:nvSpPr>
          <p:cNvPr id="12" name="Text 7"/>
          <p:cNvSpPr/>
          <p:nvPr/>
        </p:nvSpPr>
        <p:spPr>
          <a:xfrm>
            <a:off x="849957" y="3762524"/>
            <a:ext cx="3476625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Tre item che valutano la capacità del bambino di comprendere il linguaggio orale, competenza chiave per gli apprendimenti successivi.</a:t>
            </a:r>
            <a:endParaRPr lang="en-US" sz="11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7456" y="3313286"/>
            <a:ext cx="3892748" cy="134384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893618" y="3483248"/>
            <a:ext cx="1674986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Espressione orale (item 15–19)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4893618" y="3762524"/>
            <a:ext cx="3476625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Cinque item dedicati alla capacità del bambino di esprimersi verbalmente, descrivendo esperienze, formulando richieste e comunicando con adulti e pari.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3796" y="695994"/>
            <a:ext cx="3551560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Le abilità generali — Parte II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03796" y="1163910"/>
            <a:ext cx="7936409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Le ultime due aree delle abilità generali riguardano la metacognizione e un insieme di abilità cognitive trasversali, fondamentali per il successo negli apprendimenti scolastici.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796" y="1816819"/>
            <a:ext cx="3892748" cy="18269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9957" y="1986781"/>
            <a:ext cx="1599977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Metacognizione (item 20–23)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849957" y="2266057"/>
            <a:ext cx="3476625" cy="1207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Quattro item che esplorano la capacità del bambino di riflettere sui propri processi cognitivi, di pianificare e di monitorare le proprie azioni. La metacognizione è una competenza sempre più riconosciuta come cruciale per l'apprendimento.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47456" y="1816819"/>
            <a:ext cx="3892748" cy="182694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893618" y="1986781"/>
            <a:ext cx="1937147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Altre abilità cognitive (item 24–33)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4893618" y="2266057"/>
            <a:ext cx="3476625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Dieci item dedicati a memoria, prassie e orientamento. Queste abilità cognitive trasversali costituiscono la base su cui si costruiscono i successivi apprendimenti scolastici formali.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603796" y="3813572"/>
            <a:ext cx="7936409" cy="845269"/>
          </a:xfrm>
          <a:prstGeom prst="roundRect">
            <a:avLst>
              <a:gd name="adj" fmla="val 7501"/>
            </a:avLst>
          </a:prstGeom>
          <a:solidFill>
            <a:srgbClr val="E6E6E6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707" y="4032052"/>
            <a:ext cx="188640" cy="15091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094259" y="4002212"/>
            <a:ext cx="7295034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Le dieci aree complessive del questionario offrono una panoramica completa del profilo di sviluppo del bambino, consentendo all'insegnante di identificare precocemente eventuali segnali di difficoltà.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3796" y="741945"/>
            <a:ext cx="3382045" cy="3655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Le abilità specifiche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603796" y="1208038"/>
            <a:ext cx="7936409" cy="4604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seconda sezione del questionario è dedicata alle abilità specifiche, ovvero quelle competenze più direttamente connesse agli apprendimenti scolastici formali. Questa sezione comprende dieci item distribuiti in due aree.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96" y="1827833"/>
            <a:ext cx="2250132" cy="13906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03796" y="3395514"/>
            <a:ext cx="1823665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Pre-alfabetizzazione (item 34–40)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03796" y="3663255"/>
            <a:ext cx="3879652" cy="920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Sette item dedicati alle competenze di pre-alfabetizzazione, che esplorano le abilità del bambino relative al riconoscimento di simboli grafici, alla consapevolezza fonologica e alle prime forme di scrittura. Queste competenze sono fondamentali per l'accesso alla letto-scrittura.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478" y="1827833"/>
            <a:ext cx="2250207" cy="139072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660478" y="3395588"/>
            <a:ext cx="1561951" cy="182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Pre-matematica (item 41–43)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4660478" y="3663330"/>
            <a:ext cx="3879726" cy="920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 algn="just">
              <a:lnSpc>
                <a:spcPct val="131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Tre item dedicati alle competenze di pre-matematica, che valutano le prime abilità numeriche del bambino, come il conteggio, il riconoscimento dei numeri e le relazioni quantitative di base. Queste competenze costituiscono il fondamento per gli apprendimenti matematici successivi.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01790" y="857472"/>
            <a:ext cx="4938415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Il significato della suddivisione degli item</a:t>
            </a:r>
            <a:endParaRPr lang="en-US" sz="2350" dirty="0"/>
          </a:p>
        </p:txBody>
      </p:sp>
      <p:sp>
        <p:nvSpPr>
          <p:cNvPr id="4" name="Shape 1"/>
          <p:cNvSpPr/>
          <p:nvPr/>
        </p:nvSpPr>
        <p:spPr>
          <a:xfrm>
            <a:off x="4032796" y="1411188"/>
            <a:ext cx="19050" cy="1064270"/>
          </a:xfrm>
          <a:prstGeom prst="roundRect">
            <a:avLst>
              <a:gd name="adj" fmla="val 60000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4259238" y="1581001"/>
            <a:ext cx="4280967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i="1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suddivisione degli item ha un significato puramente descrittivo. Lo strumento va considerato rispetto alla valutazione globale, senza attribuire valore al confronto tra le singole aree.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4032796" y="2645271"/>
            <a:ext cx="4507409" cy="16908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È importante sottolineare che la suddivisione degli item nelle diverse aree ha esclusivamente una funzione descrittiva, utile per orientare l'insegnante nell'osservazione sistematica del bambino. Tuttavia, il questionario IPDA è concepito come uno strumento unitario: il suo valore risiede nella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valutazione globale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del profilo del bambino, non nel confronto tra i punteggi delle singole aree. L'insegnante è quindi invitato a considerare il questionario nel suo complesso, senza attribuire significato differenziale alle singole sezioni.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3796" y="426393"/>
            <a:ext cx="3708648" cy="3596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Come si compila il questionario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603796" y="991716"/>
            <a:ext cx="4507409" cy="449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compilazione del questionario IPDA segue indicazioni precise per garantire l'affidabilità delle osservazioni. Di seguito le modalità operative fondamentali.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603796" y="1595586"/>
            <a:ext cx="287759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01</a:t>
            </a:r>
            <a:endParaRPr lang="en-US" sz="1100" dirty="0"/>
          </a:p>
        </p:txBody>
      </p:sp>
      <p:sp>
        <p:nvSpPr>
          <p:cNvPr id="6" name="Shape 3"/>
          <p:cNvSpPr/>
          <p:nvPr/>
        </p:nvSpPr>
        <p:spPr>
          <a:xfrm>
            <a:off x="603796" y="1820987"/>
            <a:ext cx="2185169" cy="19050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7" name="Text 4"/>
          <p:cNvSpPr/>
          <p:nvPr/>
        </p:nvSpPr>
        <p:spPr>
          <a:xfrm>
            <a:off x="603796" y="1930971"/>
            <a:ext cx="1438796" cy="179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Tempi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03796" y="2193057"/>
            <a:ext cx="2185169" cy="899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Il questionario deve essere compilato </a:t>
            </a:r>
            <a:r>
              <a:rPr lang="en-US" sz="110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entro la fine del mese di ottobre</a:t>
            </a: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in modo da consentire un'osservazione precoce del bambino all'inizio dell'anno scolastico.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2926035" y="1595586"/>
            <a:ext cx="287759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02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926035" y="1820987"/>
            <a:ext cx="2185169" cy="19050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1" name="Text 8"/>
          <p:cNvSpPr/>
          <p:nvPr/>
        </p:nvSpPr>
        <p:spPr>
          <a:xfrm>
            <a:off x="2926035" y="1930971"/>
            <a:ext cx="1438796" cy="179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Da chi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2926035" y="2193057"/>
            <a:ext cx="2185169" cy="8992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compilazione è affidata a </a:t>
            </a:r>
            <a:r>
              <a:rPr lang="en-US" sz="110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una sola persona</a:t>
            </a: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per ciascun bambino, al fine di garantire coerenza e continuità nell'osservazione.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03796" y="3337247"/>
            <a:ext cx="287759" cy="179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 Light" pitchFamily="34" charset="0"/>
                <a:ea typeface="Patrick Hand Light" pitchFamily="34" charset="-122"/>
                <a:cs typeface="Patrick Hand Light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03796" y="3562648"/>
            <a:ext cx="4507409" cy="19050"/>
          </a:xfrm>
          <a:prstGeom prst="rect">
            <a:avLst/>
          </a:prstGeom>
          <a:solidFill>
            <a:srgbClr val="CCCCCC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5" name="Text 12"/>
          <p:cNvSpPr/>
          <p:nvPr/>
        </p:nvSpPr>
        <p:spPr>
          <a:xfrm>
            <a:off x="603796" y="3672632"/>
            <a:ext cx="1438796" cy="1798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Istruzioni per l'insegnante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03796" y="3934718"/>
            <a:ext cx="4507409" cy="6744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0000"/>
              </a:lnSpc>
              <a:buNone/>
            </a:pP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All'insegnante viene chiesto di prendere attenta visione del questionario, di </a:t>
            </a:r>
            <a:r>
              <a:rPr lang="en-US" sz="110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osservare i bambini per almeno una settimana</a:t>
            </a: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prima di rispondere e di considerare ciascun item </a:t>
            </a:r>
            <a:r>
              <a:rPr lang="en-US" sz="110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indipendentemente da tutti gli altri</a:t>
            </a:r>
            <a:r>
              <a:rPr lang="en-US" sz="110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3796" y="692667"/>
            <a:ext cx="5537522" cy="3773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La scala di valutazione e le indicazioni per l'uso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603796" y="1164059"/>
            <a:ext cx="8393609" cy="241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Per ciascuna affermazione espressa negli item, l'insegnante deve esprimere una valutazione utilizzando una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scala a quattro livelli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: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03796" y="1575420"/>
            <a:ext cx="3892748" cy="500062"/>
          </a:xfrm>
          <a:prstGeom prst="roundRect">
            <a:avLst>
              <a:gd name="adj" fmla="val 1267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3"/>
          <p:cNvSpPr/>
          <p:nvPr/>
        </p:nvSpPr>
        <p:spPr>
          <a:xfrm>
            <a:off x="759470" y="1731094"/>
            <a:ext cx="150956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1 — Per niente / Mai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47456" y="1575420"/>
            <a:ext cx="3892748" cy="500062"/>
          </a:xfrm>
          <a:prstGeom prst="roundRect">
            <a:avLst>
              <a:gd name="adj" fmla="val 1267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Text 5"/>
          <p:cNvSpPr/>
          <p:nvPr/>
        </p:nvSpPr>
        <p:spPr>
          <a:xfrm>
            <a:off x="4803130" y="1731094"/>
            <a:ext cx="150956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2 — Poco / A volte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03796" y="2226394"/>
            <a:ext cx="3892748" cy="500062"/>
          </a:xfrm>
          <a:prstGeom prst="roundRect">
            <a:avLst>
              <a:gd name="adj" fmla="val 1267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759470" y="2382069"/>
            <a:ext cx="1857449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3 — Abbastanza / Il più delle volte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647456" y="2226394"/>
            <a:ext cx="3892748" cy="500062"/>
          </a:xfrm>
          <a:prstGeom prst="roundRect">
            <a:avLst>
              <a:gd name="adj" fmla="val 12679"/>
            </a:avLst>
          </a:prstGeom>
          <a:solidFill>
            <a:srgbClr val="E6E6E6"/>
          </a:solidFill>
          <a:ln w="4763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 9"/>
          <p:cNvSpPr/>
          <p:nvPr/>
        </p:nvSpPr>
        <p:spPr>
          <a:xfrm>
            <a:off x="4803130" y="2382069"/>
            <a:ext cx="150956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4 — Molto / Sempre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03796" y="2896270"/>
            <a:ext cx="8393609" cy="241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Nell'ottica della prevenzione, si raccomandano due accorgimenti fondamentali nell'attribuzione dei punteggi: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95151" y="3410472"/>
            <a:ext cx="4001393" cy="1218010"/>
          </a:xfrm>
          <a:prstGeom prst="roundRect">
            <a:avLst>
              <a:gd name="adj" fmla="val 8045"/>
            </a:avLst>
          </a:prstGeom>
          <a:solidFill>
            <a:srgbClr val="CCCCCC"/>
          </a:solidFill>
          <a:ln/>
        </p:spPr>
        <p:txBody>
          <a:bodyPr/>
          <a:lstStyle/>
          <a:p>
            <a:endParaRPr lang="it-IT" dirty="0"/>
          </a:p>
        </p:txBody>
      </p:sp>
      <p:sp>
        <p:nvSpPr>
          <p:cNvPr id="14" name="Text 12"/>
          <p:cNvSpPr/>
          <p:nvPr/>
        </p:nvSpPr>
        <p:spPr>
          <a:xfrm>
            <a:off x="646063" y="3458542"/>
            <a:ext cx="196676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Uso del punteggio «4»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46063" y="3798168"/>
            <a:ext cx="3699570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Riservare il punteggio massimo ai soli casi in cui i comportamenti osservati dimostrano che il bambino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padroneggia completamente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 l'abilità descritta nell'item, in rapporto alla sua età.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760863" y="3458542"/>
            <a:ext cx="196676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In caso di incertezza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4760863" y="3798168"/>
            <a:ext cx="3784104" cy="724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Nelle situazioni di dubbio tra due punteggi possibili, scegliere </a:t>
            </a:r>
            <a:r>
              <a:rPr lang="en-US" sz="1150" b="1" dirty="0">
                <a:solidFill>
                  <a:srgbClr val="383838"/>
                </a:solidFill>
                <a:latin typeface="Patrick Hand Bold" pitchFamily="34" charset="0"/>
                <a:ea typeface="Patrick Hand Bold" pitchFamily="34" charset="-122"/>
                <a:cs typeface="Patrick Hand Bold" pitchFamily="34" charset="-120"/>
              </a:rPr>
              <a:t>sempre il punteggio più basso</a:t>
            </a:r>
            <a:r>
              <a:rPr lang="en-US" sz="1150" dirty="0">
                <a:solidFill>
                  <a:srgbClr val="383838"/>
                </a:solidFill>
                <a:latin typeface="Patrick Hand" pitchFamily="34" charset="0"/>
                <a:ea typeface="Patrick Hand" pitchFamily="34" charset="-122"/>
                <a:cs typeface="Patrick Hand" pitchFamily="34" charset="-120"/>
              </a:rPr>
              <a:t>, in coerenza con l'ottica preventiva dello strumento.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1132</Words>
  <Application>Microsoft Office PowerPoint</Application>
  <PresentationFormat>Presentazione su schermo (16:9)</PresentationFormat>
  <Paragraphs>76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Patrick Hand</vt:lpstr>
      <vt:lpstr>Patrick Hand Light</vt:lpstr>
      <vt:lpstr>Patrick Hand Bold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Giorgio Melis</dc:creator>
  <cp:lastModifiedBy>GIORGIO  MELIS</cp:lastModifiedBy>
  <cp:revision>5</cp:revision>
  <dcterms:created xsi:type="dcterms:W3CDTF">2026-07-06T17:32:16Z</dcterms:created>
  <dcterms:modified xsi:type="dcterms:W3CDTF">2026-07-29T15:09:48Z</dcterms:modified>
</cp:coreProperties>
</file>