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Fraunces ExtraBold" panose="020B0604020202020204" charset="0"/>
      <p:regular r:id="rId14"/>
    </p:embeddedFont>
    <p:embeddedFont>
      <p:font typeface="Nobile" panose="020B0604020202020204" charset="0"/>
      <p:regular r:id="rId15"/>
    </p:embeddedFont>
    <p:embeddedFont>
      <p:font typeface="Nobile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83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DC6CF43-D611-A146-CE14-5116C693B9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425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34C1016-D4D9-B80F-FA20-AE0FCF2A5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7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408658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Gli Strumenti di Valutazione degli Apprendimenti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2369790"/>
            <a:ext cx="472276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Prove MT per la scuola primaria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rappresentano uno strumento standardizzato per valutare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lettura e comprensione del testo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Il loro utilizzo è fondamentale sia come verifica iniziale dei bisogni educativi della classe, sia come base per progettare interventi di recupero e potenziamento. La logica di fondo è osservare non solo l'esito, ma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processo di apprendimento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96119" y="3501628"/>
            <a:ext cx="854348" cy="233214"/>
          </a:xfrm>
          <a:prstGeom prst="roundRect">
            <a:avLst>
              <a:gd name="adj" fmla="val 38297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570533" y="3538835"/>
            <a:ext cx="1162720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VALUTAZIONE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1412453" y="3501628"/>
            <a:ext cx="1079525" cy="233214"/>
          </a:xfrm>
          <a:prstGeom prst="roundRect">
            <a:avLst>
              <a:gd name="adj" fmla="val 38297"/>
            </a:avLst>
          </a:prstGeom>
          <a:noFill/>
          <a:ln/>
          <a:effectLst>
            <a:outerShdw blurRad="101600" dist="50800" dir="16200000" algn="bl" rotWithShape="0">
              <a:srgbClr val="438951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1486867" y="3538835"/>
            <a:ext cx="1387897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SCUOLA PRIMARIA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2553965" y="3501628"/>
            <a:ext cx="1505099" cy="233214"/>
          </a:xfrm>
          <a:prstGeom prst="roundRect">
            <a:avLst>
              <a:gd name="adj" fmla="val 38297"/>
            </a:avLst>
          </a:prstGeom>
          <a:noFill/>
          <a:ln/>
          <a:effectLst>
            <a:outerShdw blurRad="101600" dist="50800" dir="16200000" algn="bl" rotWithShape="0">
              <a:srgbClr val="438951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2628379" y="3538835"/>
            <a:ext cx="1813471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LETTURA E COMPRENSIONE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50863"/>
            <a:ext cx="6827416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Le Prove MT: Origine e Valore Scientifico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524446"/>
            <a:ext cx="4103191" cy="2668191"/>
          </a:xfrm>
          <a:prstGeom prst="roundRect">
            <a:avLst>
              <a:gd name="adj" fmla="val 6695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1648420"/>
            <a:ext cx="20360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Gruppo di Ricerca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1966243"/>
            <a:ext cx="3855244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 prove di lettura MT sono state elaborate dal gruppo di ricerca di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Cornoldi, Colpo e Carretti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tra i più autorevoli nel campo della psicologia dell'apprendimento in Italia. La loro sperimentazione in numerose scuole ha dimostrato l'utilità di questi strumenti sia nella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valutazione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sia nella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didattica quotidiana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728046" y="1648420"/>
            <a:ext cx="234880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Perché Sono Importanti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28046" y="1966243"/>
            <a:ext cx="3924598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somministrazione 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inizio anno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permette di mappare i bisogni della classe, con particolare attenzione alla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decodifica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alla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comprensione del testo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Le prove MT non si limitano a misurare un risultato finale: consentono di osservare il processo attraverso cui l'alunno costruisce il significato del testo, offrendo al docente informazioni preziose per orientare le scelte didattiche e valutare i progressi nel corso dell'anno scolastico.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28046" y="3467100"/>
            <a:ext cx="3924598" cy="68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Standardizzazione garantita da ricerca scientifica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Validazione su ampia popolazione scolastica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Applicabilità sia in ambito valutativo sia didattico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98041"/>
            <a:ext cx="5789265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Quando e Come Usare le Prove MT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33612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 prove MT offrono una grande flessibilità d'uso e possono essere impiegate in diversi momenti del percorso scolastico. La scelta del momento e della tipologia di prova dipende dagli obiettivi valutativi che il docente intende perseguire.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170063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1206" y="2170063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Verifica in Ingresso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961206" y="2438326"/>
            <a:ext cx="353325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Verificare i livelli di competenza all'inizio dell'anno scolastico, mappando i punti di forza e le fragilità della classe in lettura e comprensione.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9465" y="2170063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14553" y="2170063"/>
            <a:ext cx="162691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Valutazioni Pre-Post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114553" y="2438326"/>
            <a:ext cx="3533329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Confrontare i risultati prima e dopo un intervento didattico specifico, per valutarne l'efficacia e misurare i progressi degli alunni nel tempo.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281735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1206" y="3281735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Screening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961206" y="3549997"/>
            <a:ext cx="353325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Identificare alunni con difficoltà di lettura o con particolari abilità nella comprensione del testo, per orientare interventi mirati di recupero o potenziamento.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49465" y="3281735"/>
            <a:ext cx="310083" cy="31008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14553" y="3281735"/>
            <a:ext cx="212474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Verifiche e Prove Oggettive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5114553" y="3549997"/>
            <a:ext cx="3533329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Utilizzare le prove come verifiche degli apprendimenti nel corso dell'anno e come modello per preparare prove oggettive strutturate e comparabili.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18729"/>
            <a:ext cx="531264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Disturbo Specifico di Lettura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54299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disturbo specifico di lettura si manifesta con una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lettura lenta, stentata, spesso con errori e fatica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lettura strumentale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ovvero la capacità di riconoscere le parole scritte — è compromessa nei suoi aspetti di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automatizzazione, velocità e correttezza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Per parlare di dislessia, le difficoltà non devono dipendere da altri fattori come disabilità intellettiva o svantaggi socio-culturali importanti.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389212"/>
            <a:ext cx="2634555" cy="17355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91530" y="252747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Velocità Ridotta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91530" y="2795736"/>
            <a:ext cx="230088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ritmo di lettura è significativamente inferiore rispetto ai pari età, con un impatto diretto sui tempi di esecuzione delle prove e sulle prestazioni scolastiche quotidiane.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4648" y="2389212"/>
            <a:ext cx="2634630" cy="173555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50059" y="2527474"/>
            <a:ext cx="213062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Mancata Automatizzazione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450059" y="2795736"/>
            <a:ext cx="2300957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processo di decodifica non diventa automatico: il bambino deve concentrarsi attivamente su ogni parola, consumando risorse cognitive che dovrebbero essere dedicate alla comprensione.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3252" y="2389212"/>
            <a:ext cx="2634555" cy="173555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08663" y="2527474"/>
            <a:ext cx="208381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Correttezza Compromessa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208663" y="2795736"/>
            <a:ext cx="230088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lettura presenta errori sistematici: inversioni, omissioni, sostituzioni di lettere o parole, che rendono il testo difficile da decodificare in modo accurato.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58875"/>
            <a:ext cx="6845722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Il Disturbo della Comprensione del Testo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94867"/>
            <a:ext cx="20077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Cosa Significa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512689"/>
            <a:ext cx="3924598" cy="1389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disturbo della comprensione del testo riguarda la difficoltà 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capire il significato di ciò che si legge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pur in presenza di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buone abilità cognitive e di decodifica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L'alunno legge correttamente le parole, ma non riesce a costruire una rappresentazione mentale coerente del contenuto. Questo tipo di difficoltà è spesso meno visibile rispetto alla dislessia, ma ha ripercussioni altrettanto significative sul percorso scolastico.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6119" y="3025899"/>
            <a:ext cx="248609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Ripercussioni Scolastiche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96119" y="3343721"/>
            <a:ext cx="3924598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 conseguenze si estendono a tutte le discipline: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matematica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(comprensione dei problemi),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italiano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(analisi del testo),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materie di studio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(storia, scienze, geografia) e influenzano anche le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scelte scolastiche future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I vissuti di insuccesso ripetuto influenzano anche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piano emotivo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con effetti sulla motivazione e sull'autostima dell'alunno.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638749" y="1070893"/>
            <a:ext cx="4103191" cy="3575224"/>
          </a:xfrm>
          <a:prstGeom prst="roundRect">
            <a:avLst>
              <a:gd name="adj" fmla="val 4996"/>
            </a:avLst>
          </a:prstGeom>
          <a:solidFill>
            <a:srgbClr val="4A644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762723" y="1194867"/>
            <a:ext cx="209029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Segnali da Osservare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62723" y="1512689"/>
            <a:ext cx="3855244" cy="136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Difficoltà a rispondere a domande sul testo letto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Incapacità di fare inferenze e collegamenti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Problemi nel riassumere o parafrasare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Scarsa capacità di individuare informazioni implicite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Rendimento discontinuo tra lettura meccanica e comprensione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1356" y="784504"/>
            <a:ext cx="8151763" cy="382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Organizzazione della Prova per Classe e Momento dell'Anno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96119" y="1346597"/>
            <a:ext cx="8151763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 la </a:t>
            </a: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classe prima e seconda</a:t>
            </a: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la prova di comprensione cambia in base al momento dell'anno scolastico. La tabella di programmazione aiuta il docente a orientarsi nella scelta delle prove più appropriate da somministrare nei diversi momenti, garantendo una valutazione coerente con lo sviluppo degli apprendimenti.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96119" y="2045196"/>
            <a:ext cx="8151763" cy="1944960"/>
          </a:xfrm>
          <a:prstGeom prst="roundRect">
            <a:avLst>
              <a:gd name="adj" fmla="val 5561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501030" y="2049959"/>
            <a:ext cx="2035522" cy="340742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21134" y="2124521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Momento dell'Anno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536552" y="2049959"/>
            <a:ext cx="2035522" cy="340742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2659038" y="2124521"/>
            <a:ext cx="2247751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Classe Prima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572074" y="2049959"/>
            <a:ext cx="2035522" cy="340742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694560" y="2124521"/>
            <a:ext cx="2247751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Classe Seconda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607597" y="2049959"/>
            <a:ext cx="2035522" cy="340742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6730082" y="2124521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Obiettivo Principale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21134" y="2467645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Ingresso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659038" y="2467645"/>
            <a:ext cx="2247751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Prova di comprensione base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694560" y="2467645"/>
            <a:ext cx="1790551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Prova di comprensione + indagine approfondita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6730082" y="2467645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Mappatura iniziale dei bisogni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21134" y="3000003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Intermedia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659038" y="3000003"/>
            <a:ext cx="2247751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Prova di comprensione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694560" y="3000003"/>
            <a:ext cx="1790551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Prova di comprensione + indagine approfondita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730082" y="3000003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Monitoraggio dei progressi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21134" y="3532361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Finale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659038" y="3532361"/>
            <a:ext cx="2247751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Prova di comprensione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694560" y="3532361"/>
            <a:ext cx="1790551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Prova di comprensione + indagine approfondita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730082" y="3532361"/>
            <a:ext cx="2250132" cy="189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9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Verifica degli esiti finali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96119" y="4121051"/>
            <a:ext cx="8151763" cy="659532"/>
          </a:xfrm>
          <a:prstGeom prst="roundRect">
            <a:avLst>
              <a:gd name="adj" fmla="val 16398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23" y="4289822"/>
            <a:ext cx="150168" cy="120104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886495" y="4267423"/>
            <a:ext cx="7641282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classe seconda include anche un'</a:t>
            </a:r>
            <a:r>
              <a:rPr lang="en-US" sz="9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indagine approfondita della comprensione</a:t>
            </a:r>
            <a:r>
              <a:rPr lang="en-US" sz="9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che permette di analizzare in modo più dettagliato le diverse componenti del processo comprensivo.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95065"/>
            <a:ext cx="7506667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Le Componenti della Comprensione del Testo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278731"/>
            <a:ext cx="8151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comprensione del testo è un processo complesso che coinvolge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molteplici componenti cognitive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Le prove MT permettono di non ridurre la comprensione a un unico punteggio globale, ma di analizzare il profilo dell'alunno nelle diverse aree. Questo approccio multidimensionale consente al docente di identificare con precisione i punti di forza e le difficoltà specifiche di ciascun alunno, orientando interventi didattici mirati e personalizzati.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212107"/>
            <a:ext cx="2634555" cy="913135"/>
          </a:xfrm>
          <a:prstGeom prst="roundRect">
            <a:avLst>
              <a:gd name="adj" fmla="val 12226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0092" y="2336081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Elementi Narrativi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0092" y="2604343"/>
            <a:ext cx="238660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Personaggi, luoghi e tempi, fatti e sequenze narrative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212107"/>
            <a:ext cx="2634630" cy="913135"/>
          </a:xfrm>
          <a:prstGeom prst="roundRect">
            <a:avLst>
              <a:gd name="adj" fmla="val 12226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78622" y="2336081"/>
            <a:ext cx="16709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Struttura Linguistica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78622" y="2604343"/>
            <a:ext cx="238668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Struttura sintattica e collegamenti tra le parti del testo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212107"/>
            <a:ext cx="2634555" cy="913135"/>
          </a:xfrm>
          <a:prstGeom prst="roundRect">
            <a:avLst>
              <a:gd name="adj" fmla="val 12226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37225" y="2336081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Inferenze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37225" y="2604343"/>
            <a:ext cx="238660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Inferenze lessicali e semantiche, sensibilità al testo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96119" y="3249216"/>
            <a:ext cx="4013820" cy="714673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20092" y="3373189"/>
            <a:ext cx="209959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Rappresentazione Mentale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0092" y="3641452"/>
            <a:ext cx="37658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Gerarchia del testo, modelli mentali, flessibilità cognitiva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633913" y="3249216"/>
            <a:ext cx="4013895" cy="714673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4757886" y="3373189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Monitoraggio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57886" y="3641452"/>
            <a:ext cx="376594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Rilevazione di errori e incongruenze nel testo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96119" y="4103415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Questa articolazione delle componenti consente al docente di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progettare interventi più mirati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intervenendo specificamente sulle aree in cui l'alunno mostra maggiori difficoltà, piuttosto che agire in modo generico sulla comprensione nel suo complesso.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41623"/>
            <a:ext cx="517237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Somministrazione delle Prove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06822" y="1415207"/>
            <a:ext cx="4103191" cy="2886670"/>
          </a:xfrm>
          <a:prstGeom prst="roundRect">
            <a:avLst>
              <a:gd name="adj" fmla="val 618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30796" y="1539180"/>
            <a:ext cx="244137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Preparazione della Prova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30796" y="1857003"/>
            <a:ext cx="38552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 prova deve essere preparata con cura: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ambiente ordinato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materiali pronti, istruzioni chiare e fascicolo nell'ordine corretto. Una buona preparazione riduce l'ansia degli alunni e garantisce la validità dei risultati.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530796" y="2774826"/>
            <a:ext cx="270249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Somministrazione Collettiva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30796" y="3092648"/>
            <a:ext cx="38552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Nella modalità collettiva, il bambino lavora in </a:t>
            </a:r>
            <a:r>
              <a:rPr lang="en-US" sz="95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autonomia</a:t>
            </a:r>
            <a:r>
              <a:rPr lang="en-US" sz="95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: può rileggere il testo e non riceve aiuti sul contenuto. Il docente osserva e registra senza intervenire, garantendo condizioni standardizzate per tutti gli alunni.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728046" y="1539180"/>
            <a:ext cx="284090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Somministrazione Individuale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28046" y="1857003"/>
            <a:ext cx="392459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 necessario, nella somministrazione individuale si può passare alla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lettura orale del brano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per valutare la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comprensione orale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distinguendo così le difficoltà di decodifica da quelle di comprensione vera e propria.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728046" y="2774826"/>
            <a:ext cx="212161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Regole Fondamentali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28046" y="3092648"/>
            <a:ext cx="3924598" cy="1165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Non fornire aiuti sul contenuto del testo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Consentire la rilettura autonoma del brano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Rispettare i tempi indicati nelle istruzioni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Registrare eventuali comportamenti atipici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Garantire un ambiente silenzioso e privo di distrazioni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72207"/>
            <a:ext cx="8215387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Correzione, Punteggio e Lettura della Correttezza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569765"/>
            <a:ext cx="263544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Punteggio di Comprensione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887587"/>
            <a:ext cx="3924598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 punteggio si ottiene confrontando le risposte con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quadro corretto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Le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doppie risposte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possono essere valutate parzialmente. Le domande lasciate in bianco possono essere considerate corrette solo in presenza di molti item non risposti. I risultati vengono annotati nei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frontespizi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nelle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schede di classe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638749" y="1445791"/>
            <a:ext cx="4103191" cy="1744191"/>
          </a:xfrm>
          <a:prstGeom prst="roundRect">
            <a:avLst>
              <a:gd name="adj" fmla="val 10241"/>
            </a:avLst>
          </a:prstGeom>
          <a:solidFill>
            <a:srgbClr val="4A644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762723" y="1569765"/>
            <a:ext cx="383500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Prova Individuale di Correttezza e Rapidità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62723" y="1887587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Richiede </a:t>
            </a:r>
            <a:r>
              <a:rPr lang="en-US" sz="9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cronometro, ambiente tranquillo</a:t>
            </a: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lettura ad alta voce di un brano. Si misurano </a:t>
            </a:r>
            <a:r>
              <a:rPr lang="en-US" sz="9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tempo impiegato ed errori</a:t>
            </a: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con regole precise per pause, omissioni, ripetizioni, autocorrezioni e correzioni parziali. L'indice di rapidità può essere espresso in </a:t>
            </a:r>
            <a:r>
              <a:rPr lang="en-US" sz="9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centesimi di secondo per sillaba</a:t>
            </a: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 come </a:t>
            </a:r>
            <a:r>
              <a:rPr lang="en-US" sz="950" b="1" dirty="0">
                <a:solidFill>
                  <a:srgbClr val="FFFFFF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sillabe al secondo</a:t>
            </a:r>
            <a:r>
              <a:rPr lang="en-US" sz="9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96119" y="3329508"/>
            <a:ext cx="1944960" cy="941710"/>
          </a:xfrm>
          <a:prstGeom prst="roundRect">
            <a:avLst>
              <a:gd name="adj" fmla="val 11855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634380" y="346777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Pause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34380" y="3736032"/>
            <a:ext cx="166843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Registrate se superiori alla norma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565053" y="3329508"/>
            <a:ext cx="1944960" cy="941710"/>
          </a:xfrm>
          <a:prstGeom prst="roundRect">
            <a:avLst>
              <a:gd name="adj" fmla="val 11855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2703314" y="346777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Omissioni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03314" y="3736032"/>
            <a:ext cx="166843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Contate come errori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633987" y="3329508"/>
            <a:ext cx="1944960" cy="941710"/>
          </a:xfrm>
          <a:prstGeom prst="roundRect">
            <a:avLst>
              <a:gd name="adj" fmla="val 11855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4772248" y="346777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Autocorrezioni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772248" y="3736032"/>
            <a:ext cx="166843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Non conteggiate come errore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702921" y="3329508"/>
            <a:ext cx="1944960" cy="941710"/>
          </a:xfrm>
          <a:prstGeom prst="roundRect">
            <a:avLst>
              <a:gd name="adj" fmla="val 11855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6841182" y="3467770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Ripetizioni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41182" y="3736032"/>
            <a:ext cx="166843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Registrate separatamente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91103"/>
            <a:ext cx="5567735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Analisi Qualitativa e Conclusioni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01923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Non basta guardare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punteggio complessivo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: in caso di difficoltà è fondamentale analizzare gli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errori ricorrenti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il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profilo del lettore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Il materiale MT distingue un lettore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molto lento ma accurato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da uno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veloce ma inaccurato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oltre a identificare difficoltà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fonologiche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visivo-lessicali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Questa lettura qualitativa è essenziale per progettare interventi mirati e personalizzati.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1836837"/>
            <a:ext cx="8151763" cy="1826270"/>
          </a:xfrm>
          <a:prstGeom prst="roundRect">
            <a:avLst>
              <a:gd name="adj" fmla="val 611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496119" y="1836837"/>
            <a:ext cx="4075881" cy="913135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620092" y="1960811"/>
            <a:ext cx="184792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Profilo Lento/Accurato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20092" y="2229073"/>
            <a:ext cx="382793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Alta correttezza ma bassa velocità: intervento sulla fluidità e automatizzazione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572000" y="1836837"/>
            <a:ext cx="4075881" cy="913135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4572000" y="1836837"/>
            <a:ext cx="14288" cy="913135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695974" y="1960811"/>
            <a:ext cx="205181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Profilo Veloce/Inaccurato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95974" y="2229073"/>
            <a:ext cx="382793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Alta velocità ma molti errori: intervento sulla precisione e monitoraggio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96119" y="2749972"/>
            <a:ext cx="4075881" cy="913135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Shape 11"/>
          <p:cNvSpPr/>
          <p:nvPr/>
        </p:nvSpPr>
        <p:spPr>
          <a:xfrm>
            <a:off x="496119" y="2749972"/>
            <a:ext cx="4075881" cy="14288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20092" y="2873946"/>
            <a:ext cx="175267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Difficoltà Fonologiche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20092" y="3142208"/>
            <a:ext cx="382793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Errori di tipo fonetico: intervento specifico sulla consapevolezza fonologica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72000" y="2749972"/>
            <a:ext cx="4075881" cy="913135"/>
          </a:xfrm>
          <a:prstGeom prst="rect">
            <a:avLst/>
          </a:prstGeom>
          <a:solidFill>
            <a:srgbClr val="E8F3E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Shape 15"/>
          <p:cNvSpPr/>
          <p:nvPr/>
        </p:nvSpPr>
        <p:spPr>
          <a:xfrm>
            <a:off x="4572000" y="2749972"/>
            <a:ext cx="14288" cy="913135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Shape 16"/>
          <p:cNvSpPr/>
          <p:nvPr/>
        </p:nvSpPr>
        <p:spPr>
          <a:xfrm>
            <a:off x="4572000" y="2749972"/>
            <a:ext cx="4075881" cy="14288"/>
          </a:xfrm>
          <a:prstGeom prst="roundRect">
            <a:avLst>
              <a:gd name="adj" fmla="val 781369"/>
            </a:avLst>
          </a:prstGeom>
          <a:solidFill>
            <a:srgbClr val="CED9C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/>
          <p:nvPr/>
        </p:nvSpPr>
        <p:spPr>
          <a:xfrm>
            <a:off x="4695974" y="2873946"/>
            <a:ext cx="20170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Difficoltà Visivo-Lessicali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695974" y="3142208"/>
            <a:ext cx="382793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Errori visivi e lessicali: intervento sul riconoscimento globale delle parole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96119" y="3802633"/>
            <a:ext cx="14288" cy="874365"/>
          </a:xfrm>
          <a:prstGeom prst="roundRect">
            <a:avLst>
              <a:gd name="adj" fmla="val 59998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682154" y="3942159"/>
            <a:ext cx="796572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Idea guida: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Le prove MT non sono solo strumenti di misurazione, ma </a:t>
            </a: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dispositivi per leggere la qualità degli apprendimenti</a:t>
            </a: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riconoscere bisogni e orientare scelte didattiche e valutative più efficaci. Il loro valore risiede nella capacità di trasformare i dati in informazioni significative per la progettazione didattica.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1463</Words>
  <Application>Microsoft Office PowerPoint</Application>
  <PresentationFormat>Presentazione su schermo (16:9)</PresentationFormat>
  <Paragraphs>121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Nobile Bold</vt:lpstr>
      <vt:lpstr>Fraunces ExtraBold</vt:lpstr>
      <vt:lpstr>Arial</vt:lpstr>
      <vt:lpstr>Nobile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4</cp:revision>
  <dcterms:created xsi:type="dcterms:W3CDTF">2026-07-06T17:21:30Z</dcterms:created>
  <dcterms:modified xsi:type="dcterms:W3CDTF">2026-07-29T15:08:48Z</dcterms:modified>
</cp:coreProperties>
</file>