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5143500" cy="9144000"/>
  <p:embeddedFontLst>
    <p:embeddedFont>
      <p:font typeface="Host Grotesk Medium" panose="020B0604020202020204" charset="0"/>
      <p:regular r:id="rId14"/>
    </p:embeddedFont>
    <p:embeddedFont>
      <p:font typeface="Roboto" panose="02000000000000000000" pitchFamily="2" charset="0"/>
      <p:regular r:id="rId15"/>
    </p:embeddedFont>
    <p:embeddedFont>
      <p:font typeface="Roboto Bold" panose="020B0604020202020204" charset="0"/>
      <p:regular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9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2" d="100"/>
          <a:sy n="132" d="100"/>
        </p:scale>
        <p:origin x="126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7547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novacc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4300681-5BFB-3ECC-AD3F-98415ECE2C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216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F5773D7-F53B-76CE-ACA6-EC9C44A6C6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"/>
          <a:stretch>
            <a:fillRect/>
          </a:stretch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626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1444675"/>
            <a:ext cx="4722763" cy="775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Disturbi Specifici di Apprendimento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3925119" y="2405807"/>
            <a:ext cx="4722763" cy="930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Comprendere i DSA significa riconoscere che ogni bambino ha un proprio modo di apprendere. Questi disturbi non riguardano la volontà o l'intelligenza, ma il funzionamento di processi neuropsicologici specifici. Una diagnosi corretta, una rete collaborativa e strumenti mirati possono trasformare il percorso scolastico di molti alunni.</a:t>
            </a:r>
            <a:endParaRPr lang="en-US" sz="950" dirty="0"/>
          </a:p>
        </p:txBody>
      </p:sp>
      <p:sp>
        <p:nvSpPr>
          <p:cNvPr id="5" name="Shape 2"/>
          <p:cNvSpPr/>
          <p:nvPr/>
        </p:nvSpPr>
        <p:spPr>
          <a:xfrm>
            <a:off x="3925119" y="3475509"/>
            <a:ext cx="1610395" cy="223317"/>
          </a:xfrm>
          <a:prstGeom prst="roundRect">
            <a:avLst>
              <a:gd name="adj" fmla="val 18664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3"/>
          <p:cNvSpPr/>
          <p:nvPr/>
        </p:nvSpPr>
        <p:spPr>
          <a:xfrm>
            <a:off x="3999533" y="3512716"/>
            <a:ext cx="1918767" cy="148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GUIDA PER DOCENTI E FAMIGLIE</a:t>
            </a:r>
            <a:endParaRPr lang="en-US" sz="750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25F9FF9-352A-A014-E4D5-97318FB8732C}"/>
              </a:ext>
            </a:extLst>
          </p:cNvPr>
          <p:cNvSpPr/>
          <p:nvPr/>
        </p:nvSpPr>
        <p:spPr>
          <a:xfrm>
            <a:off x="8018585" y="4867422"/>
            <a:ext cx="1069144" cy="218049"/>
          </a:xfrm>
          <a:prstGeom prst="rect">
            <a:avLst/>
          </a:prstGeom>
          <a:solidFill>
            <a:srgbClr val="FAF9F5"/>
          </a:solidFill>
          <a:ln>
            <a:solidFill>
              <a:srgbClr val="FAF9F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735360"/>
            <a:ext cx="3558332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Cosa sono i DSA?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370930"/>
            <a:ext cx="8151763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 parla di </a:t>
            </a:r>
            <a:r>
              <a:rPr lang="en-US" sz="9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Disturbo Specifico di Apprendimento (DSA)</a:t>
            </a: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quando un bambino mostra difficoltà </a:t>
            </a:r>
            <a:r>
              <a:rPr lang="en-US" sz="9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isolate e circoscritte</a:t>
            </a: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nella lettura, nella scrittura e nel calcolo, mentre il livello scolastico globale e lo sviluppo intellettivo sono nella norma e non sono presenti deficit sensoriali. La definizione è quindi basata sulla </a:t>
            </a:r>
            <a:r>
              <a:rPr lang="en-US" sz="9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specificità della difficoltà</a:t>
            </a: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e non su un generico insuccesso scolastico. Il disturbo non riguarda tutte le aree dell'apprendimento, ma solo alcuni processi indispensabili, cioè quelli che normalmente vengono chiamati </a:t>
            </a:r>
            <a:r>
              <a:rPr lang="en-US" sz="9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automatismi</a:t>
            </a: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496119" y="2254597"/>
            <a:ext cx="2634555" cy="1455911"/>
          </a:xfrm>
          <a:prstGeom prst="roundRect">
            <a:avLst>
              <a:gd name="adj" fmla="val 3578"/>
            </a:avLst>
          </a:prstGeom>
          <a:solidFill>
            <a:srgbClr val="D9EDF2"/>
          </a:solidFill>
          <a:ln w="4763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624855" y="2383334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Specificità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24855" y="2651596"/>
            <a:ext cx="2377083" cy="930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 difficoltà riguardano solo alcuni settori dell'apprendimento, non l'intero funzionamento scolastico. Il bambino può eccellere in alcune aree e mostrare difficoltà significative in altre.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3254648" y="2254597"/>
            <a:ext cx="2634630" cy="1455911"/>
          </a:xfrm>
          <a:prstGeom prst="roundRect">
            <a:avLst>
              <a:gd name="adj" fmla="val 3578"/>
            </a:avLst>
          </a:prstGeom>
          <a:solidFill>
            <a:srgbClr val="D9EDF2"/>
          </a:solidFill>
          <a:ln w="4763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3383384" y="2383334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Norma intellettiva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383384" y="2651596"/>
            <a:ext cx="2377157" cy="930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Il livello intellettivo è nella norma: il problema non è la capacità cognitiva generale, ma il funzionamento di processi molto particolari come la decodifica o l'associazione fonema-grafema.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013252" y="2254597"/>
            <a:ext cx="2634555" cy="1455911"/>
          </a:xfrm>
          <a:prstGeom prst="roundRect">
            <a:avLst>
              <a:gd name="adj" fmla="val 3578"/>
            </a:avLst>
          </a:prstGeom>
          <a:solidFill>
            <a:srgbClr val="D9EDF2"/>
          </a:solidFill>
          <a:ln w="4763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6141988" y="2383334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Assenza di deficit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141988" y="2651596"/>
            <a:ext cx="2377083" cy="930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Non sono presenti deficit sensoriali, neurologici o condizioni mediche che giustifichino le difficoltà osservate. La discrepanza tra prestazione osservata e attesa è il criterio chiave.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496119" y="3850035"/>
            <a:ext cx="8151763" cy="5581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Il problema non è la volontà o l'intelligenza del bambino, ma il funzionamento di processi neuropsicologici molto particolari. Questi disturbi sono sostenuti da </a:t>
            </a:r>
            <a:r>
              <a:rPr lang="en-US" sz="9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disfunzioni neuropsicologiche specifiche</a:t>
            </a: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isolate o combinate, che riguardano esclusivamente alcuni automatismi indispensabili all'apprendimento.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3654" y="632080"/>
            <a:ext cx="4445868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Quando si può fare diagnosi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00881" y="1045518"/>
            <a:ext cx="4103191" cy="3625974"/>
          </a:xfrm>
          <a:prstGeom prst="roundRect">
            <a:avLst>
              <a:gd name="adj" fmla="val 2463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30796" y="1169491"/>
            <a:ext cx="20077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Criteri diagnostici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24855" y="1487314"/>
            <a:ext cx="3855244" cy="2061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 diagnosi può essere posta quando, ai </a:t>
            </a:r>
            <a:r>
              <a:rPr lang="en-US" sz="105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test standardizzati</a:t>
            </a: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di lettura, scrittura e calcolo, una o più competenze risultano di </a:t>
            </a:r>
            <a:r>
              <a:rPr lang="en-US" sz="105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almeno due deviazioni standard inferiori</a:t>
            </a: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alla media attesa, oppure quando l'età di lettura/scrittura/calcolo è di </a:t>
            </a:r>
            <a:r>
              <a:rPr lang="en-US" sz="105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almeno due anni inferiore</a:t>
            </a: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rispetto all'età cronologica o mentale, nonostante un'adeguata scolarizzazione.</a:t>
            </a:r>
            <a:endParaRPr lang="en-US" sz="1050" dirty="0"/>
          </a:p>
          <a:p>
            <a:pPr marL="0" indent="0" algn="just">
              <a:lnSpc>
                <a:spcPct val="12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Il criterio della </a:t>
            </a:r>
            <a:r>
              <a:rPr lang="en-US" sz="105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discrepanza</a:t>
            </a: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tra prestazione osservata e prestazione attesa — è il riferimento più comune nella ricerca e nella clinica. In questa prospettiva, il bambino appare in difficoltà in relazione alle sue potenzialità, non in modo generico.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4728046" y="1169491"/>
            <a:ext cx="20077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Condizioni necessarie</a:t>
            </a:r>
            <a:endParaRPr lang="en-US" sz="12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74555" y="1502792"/>
            <a:ext cx="186035" cy="18603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131073" y="1502866"/>
            <a:ext cx="3521571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Presenza di difficoltà in lettura, scrittura e/o calcolo misurate con test standardizzati</a:t>
            </a:r>
            <a:endParaRPr lang="en-US" sz="9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74555" y="2122884"/>
            <a:ext cx="186035" cy="18603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131073" y="2122959"/>
            <a:ext cx="3521571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Discrepanza significativa rispetto alla media attesa per età e scolarizzazione</a:t>
            </a:r>
            <a:endParaRPr lang="en-US" sz="9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74555" y="2742977"/>
            <a:ext cx="186035" cy="186035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5131073" y="2743051"/>
            <a:ext cx="3521571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Assenza di deficit cognitivi, neurologici, sensoriali/medici, socio-ambientali o transitori</a:t>
            </a:r>
            <a:endParaRPr lang="en-US" sz="9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74555" y="3363069"/>
            <a:ext cx="186035" cy="18603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5131073" y="3363144"/>
            <a:ext cx="3521571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Disfunzioni neuropsicologiche specifiche, isolate o combinate, che sostengono il disturbo</a:t>
            </a:r>
            <a:endParaRPr lang="en-US" sz="950" dirty="0"/>
          </a:p>
        </p:txBody>
      </p:sp>
      <p:sp>
        <p:nvSpPr>
          <p:cNvPr id="15" name="Shape 9"/>
          <p:cNvSpPr/>
          <p:nvPr/>
        </p:nvSpPr>
        <p:spPr>
          <a:xfrm>
            <a:off x="4728046" y="3874740"/>
            <a:ext cx="3924598" cy="657225"/>
          </a:xfrm>
          <a:prstGeom prst="roundRect">
            <a:avLst>
              <a:gd name="adj" fmla="val 7927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2020" y="4054525"/>
            <a:ext cx="155004" cy="123974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5130998" y="4017318"/>
            <a:ext cx="3397672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 diagnosi richiede la valutazione di specialisti e non può essere formulata sulla base della sola osservazione in classe.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71327"/>
            <a:ext cx="4919960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Disturbi specifici e non specifici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190625"/>
            <a:ext cx="8151763" cy="5581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È fondamentale distinguere tra disturbi </a:t>
            </a:r>
            <a:r>
              <a:rPr lang="en-US" sz="9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specifici</a:t>
            </a: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e </a:t>
            </a:r>
            <a:r>
              <a:rPr lang="en-US" sz="9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non specifici</a:t>
            </a: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di apprendimento. I disturbi non specifici riguardano una difficoltà più ampia e non limitata a un singolo settore scolastico. Prima di collocare un alunno in questa categoria è necessario </a:t>
            </a:r>
            <a:r>
              <a:rPr lang="en-US" sz="9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escludere altre eziologie</a:t>
            </a: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che giustifichino il quadro clinico.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496119" y="2012231"/>
            <a:ext cx="20077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Disturbi Non Specifici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96119" y="2330053"/>
            <a:ext cx="3924598" cy="5581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 disturbi non specifici di apprendimento riguardano una difficoltà più ampia e non limitata a un singolo settore scolastico. Possono essere causati da:</a:t>
            </a:r>
            <a:endParaRPr lang="en-US" sz="9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3027685"/>
            <a:ext cx="1900312" cy="64859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91530" y="3165946"/>
            <a:ext cx="1566639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Ritardo mentale o livello cognitivo borderline</a:t>
            </a:r>
            <a:endParaRPr lang="en-US" sz="9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0404" y="3027685"/>
            <a:ext cx="1900312" cy="64859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2715816" y="3165946"/>
            <a:ext cx="1566639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ADHD (Disturbo da Deficit di Attenzione e Iperattività)</a:t>
            </a:r>
            <a:endParaRPr lang="en-US" sz="9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3800252"/>
            <a:ext cx="1900312" cy="64859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91530" y="3938513"/>
            <a:ext cx="1566639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Autismo ad alto funzionamento</a:t>
            </a:r>
            <a:endParaRPr lang="en-US" sz="9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0404" y="3800252"/>
            <a:ext cx="1900312" cy="64859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2715816" y="3938513"/>
            <a:ext cx="1566639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Disturbi d'ansia e quadri distimici</a:t>
            </a:r>
            <a:endParaRPr lang="en-US" sz="950" dirty="0"/>
          </a:p>
        </p:txBody>
      </p:sp>
      <p:sp>
        <p:nvSpPr>
          <p:cNvPr id="14" name="Shape 8"/>
          <p:cNvSpPr/>
          <p:nvPr/>
        </p:nvSpPr>
        <p:spPr>
          <a:xfrm>
            <a:off x="4638749" y="1888257"/>
            <a:ext cx="4103191" cy="2700114"/>
          </a:xfrm>
          <a:prstGeom prst="roundRect">
            <a:avLst>
              <a:gd name="adj" fmla="val 3308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5" name="Text 9"/>
          <p:cNvSpPr/>
          <p:nvPr/>
        </p:nvSpPr>
        <p:spPr>
          <a:xfrm>
            <a:off x="4762723" y="2012231"/>
            <a:ext cx="20077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Disturbi Specifici</a:t>
            </a:r>
            <a:endParaRPr lang="en-US" sz="1200" dirty="0"/>
          </a:p>
        </p:txBody>
      </p:sp>
      <p:sp>
        <p:nvSpPr>
          <p:cNvPr id="16" name="Text 10"/>
          <p:cNvSpPr/>
          <p:nvPr/>
        </p:nvSpPr>
        <p:spPr>
          <a:xfrm>
            <a:off x="4762723" y="2330053"/>
            <a:ext cx="3855244" cy="19719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Sono definiti "specifici" perché riguardano solo alcuni processi indispensabili all'apprendimento, cioè quelli che normalmente vengono chiamati </a:t>
            </a:r>
            <a:r>
              <a:rPr lang="en-US" sz="95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automatismi</a:t>
            </a:r>
            <a:r>
              <a:rPr lang="en-US" sz="9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Nel caso della dislessia, per esempio, la difficoltà tocca la </a:t>
            </a:r>
            <a:r>
              <a:rPr lang="en-US" sz="95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decodifica o l'associazione fonema-grafema</a:t>
            </a:r>
            <a:r>
              <a:rPr lang="en-US" sz="9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Il problema non è la volontà o l'intelligenza, ma il funzionamento di processi molto particolari.</a:t>
            </a:r>
            <a:endParaRPr lang="en-US" sz="950" dirty="0"/>
          </a:p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 parla di DSA quando la discrepanza tra prestazione osservata e attesa </a:t>
            </a:r>
            <a:r>
              <a:rPr lang="en-US" sz="95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non è imputabile</a:t>
            </a:r>
            <a:r>
              <a:rPr lang="en-US" sz="9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a deficit cognitivi, neurologici, sensoriali/medici, socio-ambientali o transitori. Il bambino appare in difficoltà in relazione alle sue potenzialità, non in modo generico.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854869"/>
            <a:ext cx="3558332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Segnali in classe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490439"/>
            <a:ext cx="8151763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Riconoscere precocemente i segnali di un possibile DSA è fondamentale per attivare un percorso di supporto tempestivo. Gli insegnanti sono figure chiave nell'osservazione quotidiana degli alunni.</a:t>
            </a:r>
            <a:endParaRPr lang="en-US" sz="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2002036"/>
            <a:ext cx="310083" cy="31008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96119" y="2467124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Tempi e ritmo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96120" y="2735387"/>
            <a:ext cx="2446418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Eccessiva lentezza o fretta nell'esecuzione dei compiti, difficoltà a rispettare i tempi standard, risultati altalenanti e stanchezza frequente durante le attività scolastiche.</a:t>
            </a:r>
            <a:endParaRPr lang="en-US" sz="9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4991" y="2002036"/>
            <a:ext cx="310083" cy="31008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264991" y="2467124"/>
            <a:ext cx="2077269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Attenzione e comportamento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3264992" y="2735387"/>
            <a:ext cx="2446492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Disattenzione apparente, svogliatezza, disorganizzazione, movimento continuo, richieste frequenti di uscire dalla classe, avvicinarsi o allontanarsi dal libro.</a:t>
            </a:r>
            <a:endParaRPr lang="en-US" sz="9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33939" y="2002036"/>
            <a:ext cx="310083" cy="31008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033939" y="2467124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Lettura e scrittura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6033939" y="2735387"/>
            <a:ext cx="2613943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Difficoltà a leggere o scrivere, difficoltà di copia, ansia per i compiti scritti, bisogno costante di incoraggiamento e bassa autostima rispetto alle proprie capacità.</a:t>
            </a:r>
            <a:endParaRPr lang="en-US" sz="950" dirty="0"/>
          </a:p>
        </p:txBody>
      </p:sp>
      <p:sp>
        <p:nvSpPr>
          <p:cNvPr id="13" name="Shape 8"/>
          <p:cNvSpPr/>
          <p:nvPr/>
        </p:nvSpPr>
        <p:spPr>
          <a:xfrm>
            <a:off x="496119" y="3619054"/>
            <a:ext cx="8151763" cy="669578"/>
          </a:xfrm>
          <a:prstGeom prst="roundRect">
            <a:avLst>
              <a:gd name="adj" fmla="val 7781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092" y="3794075"/>
            <a:ext cx="155004" cy="123974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99071" y="3773984"/>
            <a:ext cx="7624837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Questi segnali, presi singolarmente, non costituiscono diagnosi. È la persistenza e la combinazione di più indicatori a richiedere un approfondimento specialistico.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73373"/>
            <a:ext cx="4545360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Normativa e rete di supporto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308943"/>
            <a:ext cx="8151763" cy="5581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 </a:t>
            </a:r>
            <a:r>
              <a:rPr lang="en-US" sz="9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Legge 170/2010</a:t>
            </a: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riconosce i diritti degli alunni con DSA e chiede una </a:t>
            </a:r>
            <a:r>
              <a:rPr lang="en-US" sz="9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rete responsabile</a:t>
            </a: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tra famiglia, scuola e ASL. Ogni attore ha un ruolo preciso e insostituibile nel garantire un percorso scolastico adeguato. La qualità dell'intervento dipende dalla capacità di ciascuno di svolgere il proprio ruolo con responsabilità e in coordinamento con gli altri.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496119" y="2006575"/>
            <a:ext cx="2634555" cy="1951955"/>
          </a:xfrm>
          <a:prstGeom prst="roundRect">
            <a:avLst>
              <a:gd name="adj" fmla="val 2669"/>
            </a:avLst>
          </a:prstGeom>
          <a:solidFill>
            <a:srgbClr val="D9EDF2"/>
          </a:solidFill>
          <a:ln w="4763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624855" y="2135312"/>
            <a:ext cx="372070" cy="372070"/>
          </a:xfrm>
          <a:prstGeom prst="ellipse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7174" y="2237556"/>
            <a:ext cx="167432" cy="16743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24855" y="2631356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La Famiglia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24855" y="2899618"/>
            <a:ext cx="2377083" cy="930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Richiede l'approfondimento diagnostico, consegna la documentazione alla scuola, chiede il PDP e collabora con responsabilità nel percorso del figlio. È il primo anello della rete di supporto.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3254648" y="2006575"/>
            <a:ext cx="2634630" cy="1951955"/>
          </a:xfrm>
          <a:prstGeom prst="roundRect">
            <a:avLst>
              <a:gd name="adj" fmla="val 2669"/>
            </a:avLst>
          </a:prstGeom>
          <a:solidFill>
            <a:srgbClr val="D9EDF2"/>
          </a:solidFill>
          <a:ln w="4763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Shape 7"/>
          <p:cNvSpPr/>
          <p:nvPr/>
        </p:nvSpPr>
        <p:spPr>
          <a:xfrm>
            <a:off x="3383384" y="2135312"/>
            <a:ext cx="372070" cy="372070"/>
          </a:xfrm>
          <a:prstGeom prst="ellipse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5704" y="2237556"/>
            <a:ext cx="167432" cy="16743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383384" y="2631356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L'ASL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3383384" y="2899618"/>
            <a:ext cx="2377157" cy="930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Effettua la diagnosi attraverso test standardizzati e certifica il disturbo, fornendo alla scuola e alla famiglia la documentazione necessaria per attivare gli strumenti di supporto previsti dalla legge.</a:t>
            </a:r>
            <a:endParaRPr lang="en-US" sz="950" dirty="0"/>
          </a:p>
        </p:txBody>
      </p:sp>
      <p:sp>
        <p:nvSpPr>
          <p:cNvPr id="14" name="Shape 10"/>
          <p:cNvSpPr/>
          <p:nvPr/>
        </p:nvSpPr>
        <p:spPr>
          <a:xfrm>
            <a:off x="6013252" y="2006575"/>
            <a:ext cx="2634555" cy="1951955"/>
          </a:xfrm>
          <a:prstGeom prst="roundRect">
            <a:avLst>
              <a:gd name="adj" fmla="val 2669"/>
            </a:avLst>
          </a:prstGeom>
          <a:solidFill>
            <a:srgbClr val="D9EDF2"/>
          </a:solidFill>
          <a:ln w="4763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Shape 11"/>
          <p:cNvSpPr/>
          <p:nvPr/>
        </p:nvSpPr>
        <p:spPr>
          <a:xfrm>
            <a:off x="6141988" y="2135312"/>
            <a:ext cx="372070" cy="372070"/>
          </a:xfrm>
          <a:prstGeom prst="ellipse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44307" y="2237556"/>
            <a:ext cx="167432" cy="16743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141988" y="2631356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La Scuola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6141988" y="2899618"/>
            <a:ext cx="2377083" cy="930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 screening, forma i docenti, contatta la famiglia, elabora il PDP e mette in atto strategie didattiche adeguate. È il luogo dove i diritti dell'alunno si traducono in azioni concrete.</a:t>
            </a:r>
            <a:endParaRPr lang="en-US" sz="950" dirty="0"/>
          </a:p>
        </p:txBody>
      </p:sp>
      <p:sp>
        <p:nvSpPr>
          <p:cNvPr id="19" name="Text 14"/>
          <p:cNvSpPr/>
          <p:nvPr/>
        </p:nvSpPr>
        <p:spPr>
          <a:xfrm>
            <a:off x="496119" y="4098057"/>
            <a:ext cx="8151763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 collaborazione tra questi tre attori è essenziale: nessun intervento può essere efficace se condotto in modo isolato. La scuola, in particolare, ha il compito di tradurre la diagnosi in pratiche didattiche concrete attraverso il PDP.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5279" y="630734"/>
            <a:ext cx="3765872" cy="339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I diritti dell'alunno con DSA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496119" y="944389"/>
            <a:ext cx="4364310" cy="6104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17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L'alunno con DSA ha diritti precisi e non opzionali, sanciti dalla normativa vigente. Questi diritti servono a rendere il percorso scolastico </a:t>
            </a:r>
            <a:r>
              <a:rPr lang="en-US" sz="8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realistico, accessibile e coerente</a:t>
            </a: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con il profilo di funzionamento dello studente. Il </a:t>
            </a:r>
            <a:r>
              <a:rPr lang="en-US" sz="8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Piano Didattico Personalizzato (PDP)</a:t>
            </a: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è il documento che traduce questi diritti in azioni concrete e misurabili.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496119" y="1661666"/>
            <a:ext cx="244153" cy="244153"/>
          </a:xfrm>
          <a:prstGeom prst="roundRect">
            <a:avLst>
              <a:gd name="adj" fmla="val 18672"/>
            </a:avLst>
          </a:prstGeom>
          <a:solidFill>
            <a:srgbClr val="D9EDF2"/>
          </a:solidFill>
          <a:ln w="4763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536786" y="1681981"/>
            <a:ext cx="162744" cy="2034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835223" y="1698947"/>
            <a:ext cx="1847999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Piano Didattico Personalizzato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835223" y="1963415"/>
            <a:ext cx="4025205" cy="3052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17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Documento che definisce strategie, strumenti e modalità di valutazione adattate al profilo dell'alunno.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496119" y="2458566"/>
            <a:ext cx="244153" cy="244153"/>
          </a:xfrm>
          <a:prstGeom prst="roundRect">
            <a:avLst>
              <a:gd name="adj" fmla="val 18672"/>
            </a:avLst>
          </a:prstGeom>
          <a:solidFill>
            <a:srgbClr val="D9EDF2"/>
          </a:solidFill>
          <a:ln w="4763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536786" y="2478881"/>
            <a:ext cx="162744" cy="2034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2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835223" y="2495848"/>
            <a:ext cx="1470868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Strumenti compensativi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35223" y="2760315"/>
            <a:ext cx="4025205" cy="3052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17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Tecnologie e supporti che compensano la debolezza funzionale derivante dal disturbo.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496119" y="3255466"/>
            <a:ext cx="244153" cy="244153"/>
          </a:xfrm>
          <a:prstGeom prst="roundRect">
            <a:avLst>
              <a:gd name="adj" fmla="val 18672"/>
            </a:avLst>
          </a:prstGeom>
          <a:solidFill>
            <a:srgbClr val="D9EDF2"/>
          </a:solidFill>
          <a:ln w="4763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536786" y="3275781"/>
            <a:ext cx="162744" cy="2034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3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835223" y="3292748"/>
            <a:ext cx="1356717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Misure dispensative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835223" y="3557215"/>
            <a:ext cx="4025205" cy="3052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17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Dispensa da prestazioni non funzionali all'apprendimento, che riducono il carico senza impoverire il percorso.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496119" y="4052367"/>
            <a:ext cx="244153" cy="244153"/>
          </a:xfrm>
          <a:prstGeom prst="roundRect">
            <a:avLst>
              <a:gd name="adj" fmla="val 18672"/>
            </a:avLst>
          </a:prstGeom>
          <a:solidFill>
            <a:srgbClr val="D9EDF2"/>
          </a:solidFill>
          <a:ln w="4763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Text 15"/>
          <p:cNvSpPr/>
          <p:nvPr/>
        </p:nvSpPr>
        <p:spPr>
          <a:xfrm>
            <a:off x="536786" y="4072682"/>
            <a:ext cx="162744" cy="2034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4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835223" y="4089648"/>
            <a:ext cx="1934394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Verifica e valutazione adeguate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835223" y="4354116"/>
            <a:ext cx="4025205" cy="3052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17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Forme di verifica coerenti con il profilo di funzionamento, che valorizzino il contenuto rispetto alla forma.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5051822" y="858963"/>
            <a:ext cx="3678882" cy="3800400"/>
          </a:xfrm>
          <a:prstGeom prst="roundRect">
            <a:avLst>
              <a:gd name="adj" fmla="val 2124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1" name="Text 19"/>
          <p:cNvSpPr/>
          <p:nvPr/>
        </p:nvSpPr>
        <p:spPr>
          <a:xfrm>
            <a:off x="5160318" y="953914"/>
            <a:ext cx="1813917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Il PDP in sintesi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5160318" y="1218381"/>
            <a:ext cx="3461891" cy="3052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17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Il Piano Didattico Personalizzato non è un documento burocratico, ma uno strumento vivo che: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5160318" y="1609055"/>
            <a:ext cx="3461891" cy="8958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2720" indent="-172720" algn="l">
              <a:lnSpc>
                <a:spcPct val="117000"/>
              </a:lnSpc>
              <a:buSzPct val="100000"/>
              <a:buChar char="•"/>
            </a:pPr>
            <a:r>
              <a:rPr lang="en-US" sz="8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Definisce le strategie didattiche personalizzate</a:t>
            </a:r>
            <a:endParaRPr lang="en-US" sz="850" dirty="0"/>
          </a:p>
          <a:p>
            <a:pPr marL="172720" indent="-172720" algn="l">
              <a:lnSpc>
                <a:spcPct val="117000"/>
              </a:lnSpc>
              <a:buSzPct val="100000"/>
              <a:buChar char="•"/>
            </a:pPr>
            <a:r>
              <a:rPr lang="en-US" sz="8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Indica gli strumenti compensativi da utilizzare</a:t>
            </a:r>
            <a:endParaRPr lang="en-US" sz="850" dirty="0"/>
          </a:p>
          <a:p>
            <a:pPr marL="172720" indent="-172720" algn="l">
              <a:lnSpc>
                <a:spcPct val="117000"/>
              </a:lnSpc>
              <a:buSzPct val="100000"/>
              <a:buChar char="•"/>
            </a:pPr>
            <a:r>
              <a:rPr lang="en-US" sz="8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Specifica le misure dispensative applicate</a:t>
            </a:r>
            <a:endParaRPr lang="en-US" sz="850" dirty="0"/>
          </a:p>
          <a:p>
            <a:pPr marL="172720" indent="-172720" algn="l">
              <a:lnSpc>
                <a:spcPct val="117000"/>
              </a:lnSpc>
              <a:buSzPct val="100000"/>
              <a:buChar char="•"/>
            </a:pPr>
            <a:r>
              <a:rPr lang="en-US" sz="8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Stabilisce le modalità di verifica e valutazione</a:t>
            </a:r>
            <a:endParaRPr lang="en-US" sz="850" dirty="0"/>
          </a:p>
          <a:p>
            <a:pPr marL="172720" indent="-172720" algn="l">
              <a:lnSpc>
                <a:spcPct val="117000"/>
              </a:lnSpc>
              <a:buSzPct val="100000"/>
              <a:buChar char="•"/>
            </a:pPr>
            <a:r>
              <a:rPr lang="en-US" sz="8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Coinvolge famiglia, scuola e specialisti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704500"/>
            <a:ext cx="382101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Strumenti compensativi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197099"/>
            <a:ext cx="8151763" cy="5581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Gli strumenti compensativi servono a </a:t>
            </a:r>
            <a:r>
              <a:rPr lang="en-US" sz="9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compensare la debolezza funzionale</a:t>
            </a: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derivante dal disturbo e a facilitare l'esecuzione dei compiti. L'idea non è "favorire" l'alunno, ma </a:t>
            </a:r>
            <a:r>
              <a:rPr lang="en-US" sz="9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permettergli di mostrare ciò che sa</a:t>
            </a: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senza essere bloccato dal disturbo. Questi strumenti sono previsti dalla legge e devono essere indicati nel PDP.</a:t>
            </a:r>
            <a:endParaRPr lang="en-US" sz="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894731"/>
            <a:ext cx="1150069" cy="71072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96119" y="2760464"/>
            <a:ext cx="1634207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Strumenti per il calcolo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96119" y="3028727"/>
            <a:ext cx="2613868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Calcolatrice, tabelle e formulari che supportano l'alunno nelle operazioni matematiche, compensando le difficoltà nel calcolo automatico.</a:t>
            </a:r>
            <a:endParaRPr lang="en-US" sz="9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4991" y="1894731"/>
            <a:ext cx="1150069" cy="71072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264991" y="2760464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Tecnologie digitali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3264991" y="3028727"/>
            <a:ext cx="2613943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PC, registratori, libri digitali con sintesi vocale e software compensativi che permettono di evidenziare, prendere appunti e schematizzare i contenuti.</a:t>
            </a:r>
            <a:endParaRPr lang="en-US" sz="9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3939" y="1894731"/>
            <a:ext cx="1150069" cy="71072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033939" y="2760464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Mappe e schemi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6033939" y="3028727"/>
            <a:ext cx="2613943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Mappe concettuali, schemi e organizzatori grafici che facilitano la comprensione, la memorizzazione e l'esposizione dei contenuti studiati.</a:t>
            </a:r>
            <a:endParaRPr lang="en-US" sz="950" dirty="0"/>
          </a:p>
        </p:txBody>
      </p:sp>
      <p:sp>
        <p:nvSpPr>
          <p:cNvPr id="13" name="Shape 8"/>
          <p:cNvSpPr/>
          <p:nvPr/>
        </p:nvSpPr>
        <p:spPr>
          <a:xfrm>
            <a:off x="496119" y="3912394"/>
            <a:ext cx="8151763" cy="669578"/>
          </a:xfrm>
          <a:prstGeom prst="roundRect">
            <a:avLst>
              <a:gd name="adj" fmla="val 7781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092" y="4087416"/>
            <a:ext cx="155004" cy="123974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99071" y="4067324"/>
            <a:ext cx="7624837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L'uso degli strumenti compensativi non abbassa le aspettative formative: al contrario, permette all'alunno di raggiungere gli obiettivi in modo autonomo e consapevole.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86702"/>
            <a:ext cx="6930554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Misure dispensative e didattica personalizzata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339155"/>
            <a:ext cx="20077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Misure dispensative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96119" y="1656978"/>
            <a:ext cx="3924598" cy="5581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 misure dispensative sono la </a:t>
            </a:r>
            <a:r>
              <a:rPr lang="en-US" sz="9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dispensa da alcune prestazioni</a:t>
            </a: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che non sono funzionali all'apprendimento. Sono utili quando riducono il carico senza impoverire il percorso formativo. Tra le principali: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496119" y="2354610"/>
            <a:ext cx="1900312" cy="648593"/>
          </a:xfrm>
          <a:prstGeom prst="roundRect">
            <a:avLst>
              <a:gd name="adj" fmla="val 8033"/>
            </a:avLst>
          </a:prstGeom>
          <a:solidFill>
            <a:srgbClr val="FAF9F5"/>
          </a:solidFill>
          <a:ln w="14288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634380" y="2492871"/>
            <a:ext cx="1623789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Dispensa dalla lettura a voce alta in classe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2520404" y="2354610"/>
            <a:ext cx="1900312" cy="648593"/>
          </a:xfrm>
          <a:prstGeom prst="roundRect">
            <a:avLst>
              <a:gd name="adj" fmla="val 8033"/>
            </a:avLst>
          </a:prstGeom>
          <a:solidFill>
            <a:srgbClr val="FAF9F5"/>
          </a:solidFill>
          <a:ln w="14288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2658666" y="2492871"/>
            <a:ext cx="1623789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Dispensa dal prendere appunti durante le lezioni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96119" y="3127177"/>
            <a:ext cx="1900312" cy="648593"/>
          </a:xfrm>
          <a:prstGeom prst="roundRect">
            <a:avLst>
              <a:gd name="adj" fmla="val 8033"/>
            </a:avLst>
          </a:prstGeom>
          <a:solidFill>
            <a:srgbClr val="FAF9F5"/>
          </a:solidFill>
          <a:ln w="14288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634380" y="3265438"/>
            <a:ext cx="1623789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Tempi più lunghi per le verifiche scritte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2520404" y="3127177"/>
            <a:ext cx="1900312" cy="648593"/>
          </a:xfrm>
          <a:prstGeom prst="roundRect">
            <a:avLst>
              <a:gd name="adj" fmla="val 8033"/>
            </a:avLst>
          </a:prstGeom>
          <a:solidFill>
            <a:srgbClr val="FAF9F5"/>
          </a:solidFill>
          <a:ln w="14288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10"/>
          <p:cNvSpPr/>
          <p:nvPr/>
        </p:nvSpPr>
        <p:spPr>
          <a:xfrm>
            <a:off x="2658666" y="3265438"/>
            <a:ext cx="1623789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Valutazione del contenuto anziché della forma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96119" y="3899743"/>
            <a:ext cx="3924598" cy="462558"/>
          </a:xfrm>
          <a:prstGeom prst="roundRect">
            <a:avLst>
              <a:gd name="adj" fmla="val 11263"/>
            </a:avLst>
          </a:prstGeom>
          <a:solidFill>
            <a:srgbClr val="FAF9F5"/>
          </a:solidFill>
          <a:ln w="14288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634380" y="4038005"/>
            <a:ext cx="3648075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Dispensa dalla lingua straniera in forma scritta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638749" y="1215182"/>
            <a:ext cx="4103191" cy="3286646"/>
          </a:xfrm>
          <a:prstGeom prst="roundRect">
            <a:avLst>
              <a:gd name="adj" fmla="val 2717"/>
            </a:avLst>
          </a:prstGeom>
          <a:solidFill>
            <a:srgbClr val="C7E0E7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/>
          <p:nvPr/>
        </p:nvSpPr>
        <p:spPr>
          <a:xfrm>
            <a:off x="4762723" y="1339155"/>
            <a:ext cx="2134195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Didattica personalizzata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62723" y="1656978"/>
            <a:ext cx="3855244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 didattica personalizzata si basa sull'uso integrato di tecnologie e metodologie adattate al profilo dell'alunno con DSA: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4762723" y="2140669"/>
            <a:ext cx="3855244" cy="13890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just">
              <a:lnSpc>
                <a:spcPct val="125000"/>
              </a:lnSpc>
              <a:buSzPct val="100000"/>
              <a:buChar char="•"/>
            </a:pPr>
            <a:r>
              <a:rPr lang="en-US" sz="9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Libri digitali</a:t>
            </a: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: copie del testo cartaceo che consentono di sfogliare, ingrandire e navigare in modo semplice; funzionano bene con applicazioni di sintesi vocale</a:t>
            </a:r>
            <a:endParaRPr lang="en-US" sz="950" dirty="0"/>
          </a:p>
          <a:p>
            <a:pPr marL="193040" indent="-193040" algn="just">
              <a:lnSpc>
                <a:spcPct val="125000"/>
              </a:lnSpc>
              <a:buSzPct val="100000"/>
              <a:buChar char="•"/>
            </a:pPr>
            <a:r>
              <a:rPr lang="en-US" sz="9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Sintesi vocale</a:t>
            </a: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: permette di ascoltare i testi come file audio, riducendo il carico della lettura</a:t>
            </a:r>
            <a:endParaRPr lang="en-US" sz="950" dirty="0"/>
          </a:p>
          <a:p>
            <a:pPr marL="193040" indent="-193040" algn="just">
              <a:lnSpc>
                <a:spcPct val="125000"/>
              </a:lnSpc>
              <a:buSzPct val="100000"/>
              <a:buChar char="•"/>
            </a:pPr>
            <a:r>
              <a:rPr lang="en-US" sz="9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Software compensativi</a:t>
            </a: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: permettono di evidenziare, prendere appunti, schematizzare e costruire mappe concettuali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4762723" y="3641303"/>
            <a:ext cx="3855244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Questi strumenti non sono un privilegio, ma una necessità per garantire pari opportunità di apprendimento.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91682"/>
            <a:ext cx="65038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Idea guida: personalizzare senza rinunciare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96119" y="1159297"/>
            <a:ext cx="14288" cy="651123"/>
          </a:xfrm>
          <a:prstGeom prst="roundRect">
            <a:avLst>
              <a:gd name="adj" fmla="val 59998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682154" y="1298823"/>
            <a:ext cx="7965728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 DSA non si affrontano con più esercizio indistinto, ma con diagnosi corretta, lettura dei segnali, collaborazione tra scuola-famiglia-ASL e strumenti didattici mirati.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96119" y="1949946"/>
            <a:ext cx="8151763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 qualità dell'intervento dipende dalla capacità di </a:t>
            </a:r>
            <a:r>
              <a:rPr lang="en-US" sz="9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personalizzare senza rinunciare alle aspettative formative</a:t>
            </a: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Ogni alunno con DSA ha potenzialità reali che possono essere espresse pienamente quando il contesto scolastico è preparato a supportarlo.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496119" y="2461543"/>
            <a:ext cx="8151763" cy="2158157"/>
          </a:xfrm>
          <a:prstGeom prst="roundRect">
            <a:avLst>
              <a:gd name="adj" fmla="val 2414"/>
            </a:avLst>
          </a:prstGeom>
          <a:solidFill>
            <a:srgbClr val="D9EDF2"/>
          </a:solidFill>
          <a:ln w="4763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Shape 5"/>
          <p:cNvSpPr/>
          <p:nvPr/>
        </p:nvSpPr>
        <p:spPr>
          <a:xfrm>
            <a:off x="500881" y="2466305"/>
            <a:ext cx="4071119" cy="1074316"/>
          </a:xfrm>
          <a:prstGeom prst="rect">
            <a:avLst/>
          </a:prstGeom>
          <a:solidFill>
            <a:srgbClr val="D9EDF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624855" y="2590279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Diagnosi corretta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24855" y="2858542"/>
            <a:ext cx="3823171" cy="5581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Base indispensabile per qualsiasi intervento. Senza una valutazione specialistica accurata, non è possibile attivare strumenti e misure adeguate al profilo dell'alunno.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572000" y="2466305"/>
            <a:ext cx="4071119" cy="1074316"/>
          </a:xfrm>
          <a:prstGeom prst="rect">
            <a:avLst/>
          </a:prstGeom>
          <a:solidFill>
            <a:srgbClr val="D9EDF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1" name="Shape 9"/>
          <p:cNvSpPr/>
          <p:nvPr/>
        </p:nvSpPr>
        <p:spPr>
          <a:xfrm>
            <a:off x="4572000" y="2466305"/>
            <a:ext cx="14288" cy="1074316"/>
          </a:xfrm>
          <a:prstGeom prst="roundRect">
            <a:avLst>
              <a:gd name="adj" fmla="val 364638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2" name="Text 10"/>
          <p:cNvSpPr/>
          <p:nvPr/>
        </p:nvSpPr>
        <p:spPr>
          <a:xfrm>
            <a:off x="4695974" y="2590279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Segnali precoci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695974" y="2858542"/>
            <a:ext cx="3823171" cy="5581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L'osservazione attenta in classe permette di individuare tempestivamente le difficoltà e attivare un percorso di supporto prima che il divario diventi insormontabile.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500881" y="3540621"/>
            <a:ext cx="4071119" cy="1074316"/>
          </a:xfrm>
          <a:prstGeom prst="rect">
            <a:avLst/>
          </a:prstGeom>
          <a:solidFill>
            <a:srgbClr val="D9EDF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5" name="Shape 13"/>
          <p:cNvSpPr/>
          <p:nvPr/>
        </p:nvSpPr>
        <p:spPr>
          <a:xfrm>
            <a:off x="500881" y="3540621"/>
            <a:ext cx="4071119" cy="14288"/>
          </a:xfrm>
          <a:prstGeom prst="roundRect">
            <a:avLst>
              <a:gd name="adj" fmla="val 364638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/>
          <p:nvPr/>
        </p:nvSpPr>
        <p:spPr>
          <a:xfrm>
            <a:off x="624855" y="3664595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Rete collaborativa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24855" y="3932858"/>
            <a:ext cx="3823171" cy="5581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Scuola, famiglia e ASL devono lavorare in sinergia, ciascuno con il proprio ruolo preciso, per garantire un supporto coerente e continuativo nel tempo.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4572000" y="3540621"/>
            <a:ext cx="4071119" cy="1074316"/>
          </a:xfrm>
          <a:prstGeom prst="rect">
            <a:avLst/>
          </a:prstGeom>
          <a:solidFill>
            <a:srgbClr val="D9EDF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9" name="Shape 17"/>
          <p:cNvSpPr/>
          <p:nvPr/>
        </p:nvSpPr>
        <p:spPr>
          <a:xfrm>
            <a:off x="4572000" y="3540621"/>
            <a:ext cx="14288" cy="1074316"/>
          </a:xfrm>
          <a:prstGeom prst="roundRect">
            <a:avLst>
              <a:gd name="adj" fmla="val 364638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0" name="Shape 18"/>
          <p:cNvSpPr/>
          <p:nvPr/>
        </p:nvSpPr>
        <p:spPr>
          <a:xfrm>
            <a:off x="4572000" y="3540621"/>
            <a:ext cx="4071119" cy="14288"/>
          </a:xfrm>
          <a:prstGeom prst="roundRect">
            <a:avLst>
              <a:gd name="adj" fmla="val 364638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1" name="Text 19"/>
          <p:cNvSpPr/>
          <p:nvPr/>
        </p:nvSpPr>
        <p:spPr>
          <a:xfrm>
            <a:off x="4695974" y="3664595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Strumenti mirati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695974" y="3932858"/>
            <a:ext cx="3823171" cy="5581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PDP, strumenti compensativi e misure dispensative traducono i diritti dell'alunno in azioni concrete, rendendo il percorso scolastico realistico e accessibile.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1708</Words>
  <Application>Microsoft Office PowerPoint</Application>
  <PresentationFormat>Presentazione su schermo (16:9)</PresentationFormat>
  <Paragraphs>116</Paragraphs>
  <Slides>11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Roboto</vt:lpstr>
      <vt:lpstr>Host Grotesk Medium</vt:lpstr>
      <vt:lpstr>Arial</vt:lpstr>
      <vt:lpstr>Roboto Bold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Giorgio Melis</dc:creator>
  <cp:lastModifiedBy>GIORGIO  MELIS</cp:lastModifiedBy>
  <cp:revision>4</cp:revision>
  <dcterms:created xsi:type="dcterms:W3CDTF">2026-07-06T17:08:11Z</dcterms:created>
  <dcterms:modified xsi:type="dcterms:W3CDTF">2026-07-29T13:59:53Z</dcterms:modified>
</cp:coreProperties>
</file>