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5143500" cy="9144000"/>
  <p:embeddedFontLst>
    <p:embeddedFont>
      <p:font typeface="Noto Serif" panose="02020600060500020200" pitchFamily="18" charset="0"/>
      <p:regular r:id="rId14"/>
    </p:embeddedFont>
    <p:embeddedFont>
      <p:font typeface="Noto Serif Bold" panose="020B0604020202020204" charset="0"/>
      <p:regular r:id="rId15"/>
    </p:embeddedFont>
    <p:embeddedFont>
      <p:font typeface="Noto Serif Medium" panose="020B0604020202020204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73" autoAdjust="0"/>
    <p:restoredTop sz="94610"/>
  </p:normalViewPr>
  <p:slideViewPr>
    <p:cSldViewPr snapToGrid="0" snapToObjects="1">
      <p:cViewPr varScale="1">
        <p:scale>
          <a:sx n="148" d="100"/>
          <a:sy n="148" d="100"/>
        </p:scale>
        <p:origin x="19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2260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ovacci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A2F1122-0E69-F217-1A90-CE9F40E859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141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455B73D-1445-4212-826A-A002A51CE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33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rgbClr val="F2EDE4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842" y="106263"/>
            <a:ext cx="3287316" cy="49309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1460748"/>
            <a:ext cx="4722763" cy="1328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Disturbi Specifici del Linguaggio in Età Evolutiva</a:t>
            </a:r>
            <a:endParaRPr lang="en-US" sz="2750" dirty="0"/>
          </a:p>
        </p:txBody>
      </p:sp>
      <p:sp>
        <p:nvSpPr>
          <p:cNvPr id="5" name="Text 2"/>
          <p:cNvSpPr/>
          <p:nvPr/>
        </p:nvSpPr>
        <p:spPr>
          <a:xfrm>
            <a:off x="496119" y="3002310"/>
            <a:ext cx="472276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Un profilo complesso che richiede osservazione attenta, distinzione tra componenti linguistiche e collaborazione tra famiglia, scuola e servizi.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rgbClr val="F2EDE5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842" y="106263"/>
            <a:ext cx="3287316" cy="49309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888950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Che Cosa Sono i DSL</a:t>
            </a:r>
            <a:endParaRPr lang="en-US" sz="2750" dirty="0"/>
          </a:p>
        </p:txBody>
      </p:sp>
      <p:sp>
        <p:nvSpPr>
          <p:cNvPr id="5" name="Text 2"/>
          <p:cNvSpPr/>
          <p:nvPr/>
        </p:nvSpPr>
        <p:spPr>
          <a:xfrm>
            <a:off x="496119" y="1544538"/>
            <a:ext cx="47227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I disturbi specifici del linguaggio descrivono </a:t>
            </a:r>
            <a:r>
              <a:rPr lang="en-US" sz="11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quadri clinici eterogenei</a:t>
            </a: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: le difficoltà linguistiche possono comparire da sole o insieme ad altre condizioni — deficit neuromotori, sensoriali, cognitivi, relazionali.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496119" y="2611264"/>
            <a:ext cx="4722763" cy="1643211"/>
          </a:xfrm>
          <a:prstGeom prst="roundRect">
            <a:avLst>
              <a:gd name="adj" fmla="val 3624"/>
            </a:avLst>
          </a:prstGeom>
          <a:solidFill>
            <a:srgbClr val="F2EDE5"/>
          </a:solidFill>
          <a:ln w="4763">
            <a:solidFill>
              <a:srgbClr val="CCC4B8"/>
            </a:solidFill>
            <a:prstDash val="solid"/>
          </a:ln>
          <a:effectLst>
            <a:outerShdw blurRad="101600" dist="1778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7" name="Shape 4"/>
          <p:cNvSpPr/>
          <p:nvPr/>
        </p:nvSpPr>
        <p:spPr>
          <a:xfrm>
            <a:off x="500881" y="2616026"/>
            <a:ext cx="4713238" cy="816843"/>
          </a:xfrm>
          <a:prstGeom prst="rect">
            <a:avLst/>
          </a:prstGeom>
          <a:solidFill>
            <a:srgbClr val="F2EDE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642640" y="2757785"/>
            <a:ext cx="179040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Non un profilo unico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42640" y="3064297"/>
            <a:ext cx="442972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Manifestazioni diverse per gravità, forma e andamento evolutivo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500881" y="3432870"/>
            <a:ext cx="4713238" cy="816843"/>
          </a:xfrm>
          <a:prstGeom prst="rect">
            <a:avLst/>
          </a:prstGeom>
          <a:solidFill>
            <a:srgbClr val="F2EDE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Shape 8"/>
          <p:cNvSpPr/>
          <p:nvPr/>
        </p:nvSpPr>
        <p:spPr>
          <a:xfrm>
            <a:off x="500881" y="3432870"/>
            <a:ext cx="4713238" cy="19050"/>
          </a:xfrm>
          <a:prstGeom prst="roundRect">
            <a:avLst>
              <a:gd name="adj" fmla="val 312558"/>
            </a:avLst>
          </a:prstGeom>
          <a:solidFill>
            <a:srgbClr val="CCC4B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/>
          <p:nvPr/>
        </p:nvSpPr>
        <p:spPr>
          <a:xfrm>
            <a:off x="642640" y="3574628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Distinzione centrale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642640" y="3881140"/>
            <a:ext cx="442972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Ritardo vs. disturbo: orienta la lettura clinica e l'intervento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00758"/>
            <a:ext cx="4543797" cy="394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Perché il Linguaggio Conta</a:t>
            </a:r>
            <a:endParaRPr lang="en-US" sz="2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095301"/>
            <a:ext cx="2652861" cy="265286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461817" y="2230785"/>
            <a:ext cx="5190753" cy="6741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26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Il linguaggio è il </a:t>
            </a:r>
            <a:r>
              <a:rPr lang="en-US" sz="11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principale mezzo di comunicazione</a:t>
            </a: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e sostiene lo sviluppo cognitivo e sociale. È legato al pensiero, al ragionamento e alla costruzione della conoscenza.</a:t>
            </a:r>
            <a:endParaRPr lang="en-US" sz="1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3860675"/>
            <a:ext cx="4019624" cy="73662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93762" y="3998192"/>
            <a:ext cx="1578248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Apprendimento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93762" y="4262883"/>
            <a:ext cx="3681487" cy="190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26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Difficoltà precoci si riflettono sul percorso scolastico</a:t>
            </a:r>
            <a:endParaRPr lang="en-US" sz="9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8183" y="3860675"/>
            <a:ext cx="4019699" cy="73662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825826" y="3998192"/>
            <a:ext cx="1578248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Relazioni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4825826" y="4262883"/>
            <a:ext cx="3681561" cy="190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Impatto sulla dimensione sociale e comunicativa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75085"/>
            <a:ext cx="7114580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Le Quattro Componenti del Linguaggio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496119" y="1277541"/>
            <a:ext cx="4004965" cy="1393403"/>
          </a:xfrm>
          <a:prstGeom prst="roundRect">
            <a:avLst>
              <a:gd name="adj" fmla="val 4273"/>
            </a:avLst>
          </a:prstGeom>
          <a:solidFill>
            <a:srgbClr val="F2EDE5"/>
          </a:solidFill>
          <a:ln w="4763">
            <a:solidFill>
              <a:srgbClr val="E6DED2"/>
            </a:solidFill>
            <a:prstDash val="solid"/>
          </a:ln>
          <a:effectLst>
            <a:outerShdw blurRad="101600" dist="17780" dir="2700000" algn="bl" rotWithShape="0">
              <a:srgbClr val="E6DED2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Shape 2"/>
          <p:cNvSpPr/>
          <p:nvPr/>
        </p:nvSpPr>
        <p:spPr>
          <a:xfrm>
            <a:off x="642640" y="1424062"/>
            <a:ext cx="425276" cy="425276"/>
          </a:xfrm>
          <a:prstGeom prst="ellipse">
            <a:avLst/>
          </a:prstGeom>
          <a:solidFill>
            <a:srgbClr val="E6DED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619" y="1540966"/>
            <a:ext cx="191319" cy="19131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2640" y="1991097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Fonologia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642640" y="2297609"/>
            <a:ext cx="371192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Discriminazione e riproduzione dei suoni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642842" y="1277541"/>
            <a:ext cx="4005039" cy="1393403"/>
          </a:xfrm>
          <a:prstGeom prst="roundRect">
            <a:avLst>
              <a:gd name="adj" fmla="val 4273"/>
            </a:avLst>
          </a:prstGeom>
          <a:solidFill>
            <a:srgbClr val="F2EDE5"/>
          </a:solidFill>
          <a:ln w="4763">
            <a:solidFill>
              <a:srgbClr val="E6DED2"/>
            </a:solidFill>
            <a:prstDash val="solid"/>
          </a:ln>
          <a:effectLst>
            <a:outerShdw blurRad="101600" dist="17780" dir="2700000" algn="bl" rotWithShape="0">
              <a:srgbClr val="E6DED2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9" name="Shape 6"/>
          <p:cNvSpPr/>
          <p:nvPr/>
        </p:nvSpPr>
        <p:spPr>
          <a:xfrm>
            <a:off x="4789363" y="1424062"/>
            <a:ext cx="425276" cy="425276"/>
          </a:xfrm>
          <a:prstGeom prst="ellipse">
            <a:avLst/>
          </a:prstGeom>
          <a:solidFill>
            <a:srgbClr val="E6DED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06342" y="1540966"/>
            <a:ext cx="191319" cy="191319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789363" y="1991097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Semantica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4789363" y="2297609"/>
            <a:ext cx="371199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Significato delle parole e dei messaggi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496119" y="2812703"/>
            <a:ext cx="4004965" cy="1393403"/>
          </a:xfrm>
          <a:prstGeom prst="roundRect">
            <a:avLst>
              <a:gd name="adj" fmla="val 4273"/>
            </a:avLst>
          </a:prstGeom>
          <a:solidFill>
            <a:srgbClr val="F2EDE5"/>
          </a:solidFill>
          <a:ln w="4763">
            <a:solidFill>
              <a:srgbClr val="E6DED2"/>
            </a:solidFill>
            <a:prstDash val="solid"/>
          </a:ln>
          <a:effectLst>
            <a:outerShdw blurRad="101600" dist="17780" dir="2700000" algn="bl" rotWithShape="0">
              <a:srgbClr val="E6DED2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4" name="Shape 10"/>
          <p:cNvSpPr/>
          <p:nvPr/>
        </p:nvSpPr>
        <p:spPr>
          <a:xfrm>
            <a:off x="642640" y="2959224"/>
            <a:ext cx="425276" cy="425276"/>
          </a:xfrm>
          <a:prstGeom prst="ellipse">
            <a:avLst/>
          </a:prstGeom>
          <a:solidFill>
            <a:srgbClr val="E6DED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9619" y="3076129"/>
            <a:ext cx="191319" cy="191319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42640" y="3526259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Grammatica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642640" y="3832771"/>
            <a:ext cx="371192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Combinazione delle parole secondo regole stabili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4642842" y="2812703"/>
            <a:ext cx="4005039" cy="1393403"/>
          </a:xfrm>
          <a:prstGeom prst="roundRect">
            <a:avLst>
              <a:gd name="adj" fmla="val 4273"/>
            </a:avLst>
          </a:prstGeom>
          <a:solidFill>
            <a:srgbClr val="F2EDE5"/>
          </a:solidFill>
          <a:ln w="4763">
            <a:solidFill>
              <a:srgbClr val="E6DED2"/>
            </a:solidFill>
            <a:prstDash val="solid"/>
          </a:ln>
          <a:effectLst>
            <a:outerShdw blurRad="101600" dist="17780" dir="2700000" algn="bl" rotWithShape="0">
              <a:srgbClr val="E6DED2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9" name="Shape 14"/>
          <p:cNvSpPr/>
          <p:nvPr/>
        </p:nvSpPr>
        <p:spPr>
          <a:xfrm>
            <a:off x="4789363" y="2959224"/>
            <a:ext cx="425276" cy="425276"/>
          </a:xfrm>
          <a:prstGeom prst="ellipse">
            <a:avLst/>
          </a:prstGeom>
          <a:solidFill>
            <a:srgbClr val="E6DED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06342" y="3076129"/>
            <a:ext cx="191319" cy="191319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4789363" y="3526259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Pragmatica</a:t>
            </a:r>
            <a:endParaRPr lang="en-US" sz="1350" dirty="0"/>
          </a:p>
        </p:txBody>
      </p:sp>
      <p:sp>
        <p:nvSpPr>
          <p:cNvPr id="22" name="Text 16"/>
          <p:cNvSpPr/>
          <p:nvPr/>
        </p:nvSpPr>
        <p:spPr>
          <a:xfrm>
            <a:off x="4789363" y="3832771"/>
            <a:ext cx="371199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Uso comunicativo del linguaggio nel contesto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496119" y="4365575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Questa distinzione aiuta a leggere con maggiore precisione il profilo del bambino.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97781"/>
            <a:ext cx="7138690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Sviluppo Tipico e Segnali di Attenzione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2191643"/>
            <a:ext cx="22292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Tappe principali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496119" y="2554858"/>
            <a:ext cx="517758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Gran parte delle regole linguistiche viene acquisita entro i </a:t>
            </a:r>
            <a:r>
              <a:rPr lang="en-US" sz="11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4–5 anni</a:t>
            </a: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, con forte variabilità individuale nei tempi e nei modi.</a:t>
            </a:r>
            <a:endParaRPr lang="en-US" sz="11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339" y="1278880"/>
            <a:ext cx="2628230" cy="262823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250" y="3971836"/>
            <a:ext cx="212601" cy="21260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56816" y="3964767"/>
            <a:ext cx="352655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I </a:t>
            </a:r>
            <a:r>
              <a:rPr lang="en-US" sz="11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late talkers</a:t>
            </a: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iniziano più tardi, spesso tra 24 e 36 mesi</a:t>
            </a:r>
            <a:endParaRPr lang="en-US" sz="11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13684" y="3971836"/>
            <a:ext cx="212601" cy="21260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121250" y="3964767"/>
            <a:ext cx="3526631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Il dato va interpretato con attenzione, soprattutto in presenza di indicatori di rischio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rgbClr val="F2EDE5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522" y="86246"/>
            <a:ext cx="3313956" cy="49709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393055"/>
            <a:ext cx="3336801" cy="359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Indicatori di Rischio</a:t>
            </a:r>
            <a:endParaRPr lang="en-US" sz="22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893341"/>
            <a:ext cx="4722763" cy="69108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52016" y="1130871"/>
            <a:ext cx="172715" cy="2159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1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1064642" y="1022747"/>
            <a:ext cx="1439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Familiarità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1064642" y="1258788"/>
            <a:ext cx="4024833" cy="166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Storia familiare di ritardo o disturbo di linguaggio</a:t>
            </a:r>
            <a:endParaRPr lang="en-US" sz="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1677963"/>
            <a:ext cx="4722763" cy="69108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52016" y="1915492"/>
            <a:ext cx="172715" cy="2159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2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1064642" y="1807369"/>
            <a:ext cx="1439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Otiti ricorrenti</a:t>
            </a:r>
            <a:endParaRPr lang="en-US" sz="1100" dirty="0"/>
          </a:p>
        </p:txBody>
      </p:sp>
      <p:sp>
        <p:nvSpPr>
          <p:cNvPr id="12" name="Text 7"/>
          <p:cNvSpPr/>
          <p:nvPr/>
        </p:nvSpPr>
        <p:spPr>
          <a:xfrm>
            <a:off x="1064642" y="2043410"/>
            <a:ext cx="4024833" cy="166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Episodi frequenti nei primi due anni di vita</a:t>
            </a:r>
            <a:endParaRPr lang="en-US" sz="9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2462585"/>
            <a:ext cx="4722763" cy="69108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52016" y="2700114"/>
            <a:ext cx="172715" cy="2159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3</a:t>
            </a:r>
            <a:endParaRPr lang="en-US" sz="1350" dirty="0"/>
          </a:p>
        </p:txBody>
      </p:sp>
      <p:sp>
        <p:nvSpPr>
          <p:cNvPr id="15" name="Text 9"/>
          <p:cNvSpPr/>
          <p:nvPr/>
        </p:nvSpPr>
        <p:spPr>
          <a:xfrm>
            <a:off x="1064642" y="2591991"/>
            <a:ext cx="1531144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Comprensione ridotta</a:t>
            </a:r>
            <a:endParaRPr lang="en-US" sz="1100" dirty="0"/>
          </a:p>
        </p:txBody>
      </p:sp>
      <p:sp>
        <p:nvSpPr>
          <p:cNvPr id="16" name="Text 10"/>
          <p:cNvSpPr/>
          <p:nvPr/>
        </p:nvSpPr>
        <p:spPr>
          <a:xfrm>
            <a:off x="1064642" y="2828032"/>
            <a:ext cx="4024833" cy="166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Difficoltà significative nella comprensione del linguaggio</a:t>
            </a:r>
            <a:endParaRPr lang="en-US" sz="90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3247206"/>
            <a:ext cx="4722763" cy="828824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52016" y="3553644"/>
            <a:ext cx="172715" cy="2159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4</a:t>
            </a:r>
            <a:endParaRPr lang="en-US" sz="1350" dirty="0"/>
          </a:p>
        </p:txBody>
      </p:sp>
      <p:sp>
        <p:nvSpPr>
          <p:cNvPr id="19" name="Text 12"/>
          <p:cNvSpPr/>
          <p:nvPr/>
        </p:nvSpPr>
        <p:spPr>
          <a:xfrm>
            <a:off x="1064642" y="3376613"/>
            <a:ext cx="1439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Produzione limitata</a:t>
            </a:r>
            <a:endParaRPr lang="en-US" sz="1100" dirty="0"/>
          </a:p>
        </p:txBody>
      </p:sp>
      <p:sp>
        <p:nvSpPr>
          <p:cNvPr id="20" name="Text 13"/>
          <p:cNvSpPr/>
          <p:nvPr/>
        </p:nvSpPr>
        <p:spPr>
          <a:xfrm>
            <a:off x="1064642" y="3612654"/>
            <a:ext cx="4024833" cy="333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1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Assenza di combinazione di almeno due parole a </a:t>
            </a:r>
            <a:r>
              <a:rPr lang="en-US" sz="9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30 mesi</a:t>
            </a: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: segnale da non sottovalutare</a:t>
            </a:r>
            <a:endParaRPr lang="en-US" sz="900" dirty="0"/>
          </a:p>
        </p:txBody>
      </p:sp>
      <p:sp>
        <p:nvSpPr>
          <p:cNvPr id="21" name="Shape 14"/>
          <p:cNvSpPr/>
          <p:nvPr/>
        </p:nvSpPr>
        <p:spPr>
          <a:xfrm>
            <a:off x="496119" y="4181252"/>
            <a:ext cx="4722763" cy="569119"/>
          </a:xfrm>
          <a:prstGeom prst="roundRect">
            <a:avLst>
              <a:gd name="adj" fmla="val 8501"/>
            </a:avLst>
          </a:prstGeom>
          <a:solidFill>
            <a:srgbClr val="E8E6E3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37" y="4338638"/>
            <a:ext cx="143917" cy="115119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870272" y="4303514"/>
            <a:ext cx="4233490" cy="333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1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È fondamentale valutare il contesto complessivo del bambino, non solo il singolo sintomo.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1356" y="695628"/>
            <a:ext cx="3048939" cy="228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Definizione Clinica del DSL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96119" y="2226171"/>
            <a:ext cx="3986733" cy="2995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01000"/>
              </a:lnSpc>
              <a:buNone/>
            </a:pPr>
            <a:r>
              <a:rPr lang="en-US" sz="10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Il DSL è presente sin dai </a:t>
            </a:r>
            <a:r>
              <a:rPr lang="en-US" sz="10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primi stadi dello sviluppo</a:t>
            </a:r>
            <a:r>
              <a:rPr lang="en-US" sz="10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, in assenza di alterazioni neurologiche, sensoriali, mentali o di fattori ambientali carenti.</a:t>
            </a:r>
            <a:endParaRPr lang="en-US" sz="1000" dirty="0"/>
          </a:p>
          <a:p>
            <a:pPr marL="0" indent="0" algn="just">
              <a:lnSpc>
                <a:spcPct val="101000"/>
              </a:lnSpc>
              <a:buNone/>
            </a:pPr>
            <a:r>
              <a:rPr lang="en-US" sz="10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Secondo il </a:t>
            </a:r>
            <a:r>
              <a:rPr lang="en-US" sz="10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DSM-IV</a:t>
            </a:r>
            <a:r>
              <a:rPr lang="en-US" sz="10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, i criteri includono: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96119" y="2925307"/>
            <a:ext cx="3986733" cy="8035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11760" indent="-111760" algn="just">
              <a:lnSpc>
                <a:spcPct val="101000"/>
              </a:lnSpc>
              <a:buSzPct val="100000"/>
              <a:buChar char="•"/>
            </a:pPr>
            <a:r>
              <a:rPr lang="en-US" sz="10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Limiti nelle abilità espressive e/o recettive rispetto alle abilità cognitive non verbali</a:t>
            </a:r>
            <a:endParaRPr lang="en-US" sz="1000" dirty="0"/>
          </a:p>
          <a:p>
            <a:pPr marL="111760" indent="-111760" algn="l">
              <a:lnSpc>
                <a:spcPct val="101000"/>
              </a:lnSpc>
              <a:buSzPct val="100000"/>
              <a:buChar char="•"/>
            </a:pPr>
            <a:r>
              <a:rPr lang="en-US" sz="10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Vocabolario ristretto</a:t>
            </a:r>
            <a:endParaRPr lang="en-US" sz="1000" dirty="0"/>
          </a:p>
          <a:p>
            <a:pPr marL="111760" indent="-111760" algn="l">
              <a:lnSpc>
                <a:spcPct val="101000"/>
              </a:lnSpc>
              <a:buSzPct val="100000"/>
              <a:buChar char="•"/>
            </a:pPr>
            <a:r>
              <a:rPr lang="en-US" sz="10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Errori morfosintattici</a:t>
            </a:r>
            <a:endParaRPr lang="en-US" sz="1000" dirty="0"/>
          </a:p>
          <a:p>
            <a:pPr marL="111760" indent="-111760" algn="l">
              <a:lnSpc>
                <a:spcPct val="101000"/>
              </a:lnSpc>
              <a:buSzPct val="100000"/>
              <a:buChar char="•"/>
            </a:pPr>
            <a:r>
              <a:rPr lang="en-US" sz="10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Difficoltà nel richiamo delle parole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96119" y="3860779"/>
            <a:ext cx="3986733" cy="393724"/>
          </a:xfrm>
          <a:prstGeom prst="roundRect">
            <a:avLst>
              <a:gd name="adj" fmla="val 15499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85" y="3940933"/>
            <a:ext cx="226910" cy="18160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28678" y="3919904"/>
            <a:ext cx="3467476" cy="299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01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Le classificazioni aiutano a descrivere il </a:t>
            </a:r>
            <a:r>
              <a:rPr lang="en-US" sz="1000" dirty="0" err="1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disturbo</a:t>
            </a:r>
            <a:r>
              <a:rPr lang="en-US" sz="10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,</a:t>
            </a:r>
          </a:p>
          <a:p>
            <a:pPr marL="0" indent="0" algn="just">
              <a:lnSpc>
                <a:spcPct val="101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ma non esauriscono la complessità del quadro.</a:t>
            </a:r>
            <a:endParaRPr lang="en-US" sz="10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5911" y="720849"/>
            <a:ext cx="3986733" cy="398673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68114"/>
            <a:ext cx="6027762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Profili Evolutivi e Classificazioni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665461"/>
            <a:ext cx="22292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Profili evolutivi</a:t>
            </a:r>
            <a:endParaRPr lang="en-US" sz="13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7069" y="2027337"/>
            <a:ext cx="1881932" cy="12978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75977" y="2046387"/>
            <a:ext cx="1683023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Espressivo-fonologico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675977" y="2631058"/>
            <a:ext cx="168302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Prognosi più favorevole</a:t>
            </a:r>
            <a:endParaRPr lang="en-US" sz="11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17130" y="2027337"/>
            <a:ext cx="1881932" cy="129785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716039" y="2046387"/>
            <a:ext cx="1683023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Espressivo-morfosintattico / misto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2716039" y="2852514"/>
            <a:ext cx="168302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Più impegnativo e spesso persistente</a:t>
            </a:r>
            <a:endParaRPr lang="en-US" sz="1100" dirty="0"/>
          </a:p>
        </p:txBody>
      </p:sp>
      <p:sp>
        <p:nvSpPr>
          <p:cNvPr id="10" name="Text 6"/>
          <p:cNvSpPr/>
          <p:nvPr/>
        </p:nvSpPr>
        <p:spPr>
          <a:xfrm>
            <a:off x="4749701" y="1665461"/>
            <a:ext cx="295423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Classificazioni di riferimento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4749701" y="2028676"/>
            <a:ext cx="3902943" cy="503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ICD-10</a:t>
            </a: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e </a:t>
            </a:r>
            <a:r>
              <a:rPr lang="en-US" sz="11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DSM-IV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Proposta di </a:t>
            </a:r>
            <a:r>
              <a:rPr lang="en-US" sz="11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Rapin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4749701" y="2659410"/>
            <a:ext cx="3902943" cy="1488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Le categorie comprendono disturbi misti recettivo-espressivi, disturbi espressivi, disturbi di integrazione centrale, forme semantico-pragmatiche e lessicali.</a:t>
            </a:r>
            <a:endParaRPr lang="en-US" sz="110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La classificazione più utile è quella che permette di </a:t>
            </a:r>
            <a:r>
              <a:rPr lang="en-US" sz="11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leggere meglio il funzionamento del bambino</a:t>
            </a: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e orientare il supporto.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F2EDE5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42" y="106263"/>
            <a:ext cx="3287316" cy="49309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586532"/>
            <a:ext cx="4849490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Le Traiettorie di Sviluppo</a:t>
            </a:r>
            <a:endParaRPr lang="en-US" sz="2750" dirty="0"/>
          </a:p>
        </p:txBody>
      </p:sp>
      <p:sp>
        <p:nvSpPr>
          <p:cNvPr id="5" name="Text 2"/>
          <p:cNvSpPr/>
          <p:nvPr/>
        </p:nvSpPr>
        <p:spPr>
          <a:xfrm>
            <a:off x="3925119" y="1242120"/>
            <a:ext cx="47227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Esaminare il linguaggio lungo un arco temporale consente di vedere come cambia il profilo del bambino. I bambini con DSL mostrano </a:t>
            </a:r>
            <a:r>
              <a:rPr lang="en-US" sz="11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percorsi molto diversi</a:t>
            </a: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, con tempi differenti di recupero ed esiti scolastici non sempre omogenei.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3925119" y="2308845"/>
            <a:ext cx="2290465" cy="1053182"/>
          </a:xfrm>
          <a:prstGeom prst="roundRect">
            <a:avLst>
              <a:gd name="adj" fmla="val 5654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blurRad="101600" dist="1778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4071640" y="2455366"/>
            <a:ext cx="182991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Prospettiva dinamica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4071640" y="2761878"/>
            <a:ext cx="199742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Evitare letture statiche o semplificate del disturbo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357342" y="2308845"/>
            <a:ext cx="2290539" cy="1053182"/>
          </a:xfrm>
          <a:prstGeom prst="roundRect">
            <a:avLst>
              <a:gd name="adj" fmla="val 5654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blurRad="101600" dist="1778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6503863" y="2455366"/>
            <a:ext cx="177782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Variabilità degli esiti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6503863" y="2761878"/>
            <a:ext cx="199749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Tempi e modalità di recupero differiscono da caso a caso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3925119" y="3503786"/>
            <a:ext cx="4722763" cy="1053182"/>
          </a:xfrm>
          <a:prstGeom prst="roundRect">
            <a:avLst>
              <a:gd name="adj" fmla="val 5654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blurRad="101600" dist="17780" dir="2700000" algn="bl" rotWithShape="0">
              <a:srgbClr val="CCC4B8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3" name="Text 10"/>
          <p:cNvSpPr/>
          <p:nvPr/>
        </p:nvSpPr>
        <p:spPr>
          <a:xfrm>
            <a:off x="4071640" y="3650307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Impatto scolastico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4071640" y="3956819"/>
            <a:ext cx="4429720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Il disturbo può influire sullo sviluppo scolastico e sul successivo outcome</a:t>
            </a:r>
            <a:endParaRPr lang="en-US" sz="1100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C6B27D9-2230-AF96-AAB9-1B92C7975DBD}"/>
              </a:ext>
            </a:extLst>
          </p:cNvPr>
          <p:cNvSpPr/>
          <p:nvPr/>
        </p:nvSpPr>
        <p:spPr>
          <a:xfrm>
            <a:off x="8018585" y="4867422"/>
            <a:ext cx="1069144" cy="2180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87437"/>
            <a:ext cx="6545461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Il Ruolo del Pediatra e l'Idea Chiave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585392"/>
            <a:ext cx="2628230" cy="262823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474988" y="1484784"/>
            <a:ext cx="25603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Cosa può fare il pediatra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3474988" y="1847999"/>
            <a:ext cx="5177582" cy="1055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Cogliere i segnali iniziali di ritardo di linguaggio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Usare questionari e segnalare il rischio ai genitori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Richiedere valutazioni specialistiche (esame audiometrico, NPI)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Monitorare evoluzione del linguaggio e comorbidità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3474988" y="3063404"/>
            <a:ext cx="5177582" cy="1233190"/>
          </a:xfrm>
          <a:prstGeom prst="roundRect">
            <a:avLst>
              <a:gd name="adj" fmla="val 4828"/>
            </a:avLst>
          </a:prstGeom>
          <a:solidFill>
            <a:srgbClr val="E8E6E3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6747" y="3283223"/>
            <a:ext cx="177180" cy="14175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935685" y="3226371"/>
            <a:ext cx="436425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Messaggio centrale:</a:t>
            </a:r>
            <a:r>
              <a:rPr lang="en-US" sz="11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il disturbo di linguaggio non è un semplice ritardo, ma un profilo evolutivo complesso che richiede osservazione, attenzione ai segnali precoci e collaborazione tra scuola, famiglia e servizi.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616</Words>
  <Application>Microsoft Office PowerPoint</Application>
  <PresentationFormat>Presentazione su schermo (16:9)</PresentationFormat>
  <Paragraphs>88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Noto Serif Medium</vt:lpstr>
      <vt:lpstr>Noto Serif</vt:lpstr>
      <vt:lpstr>Noto Serif Bold</vt:lpstr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Giorgio Melis</dc:creator>
  <cp:lastModifiedBy>GIORGIO  MELIS</cp:lastModifiedBy>
  <cp:revision>6</cp:revision>
  <dcterms:created xsi:type="dcterms:W3CDTF">2026-07-06T16:59:57Z</dcterms:created>
  <dcterms:modified xsi:type="dcterms:W3CDTF">2026-07-29T15:05:21Z</dcterms:modified>
</cp:coreProperties>
</file>