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5143500" cy="9144000"/>
  <p:embeddedFontLst>
    <p:embeddedFont>
      <p:font typeface="Sora Bold" panose="020B0604020202020204" charset="0"/>
      <p:regular r:id="rId14"/>
    </p:embeddedFont>
    <p:embeddedFont>
      <p:font typeface="Sora Light" panose="020B0604020202020204" charset="0"/>
      <p:regular r:id="rId15"/>
    </p:embeddedFont>
    <p:embeddedFont>
      <p:font typeface="Sora SemiBold" panose="020B0604020202020204" charset="0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8" d="100"/>
          <a:sy n="148" d="100"/>
        </p:scale>
        <p:origin x="5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2199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ovacci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8D9863A-3D26-43FB-FF42-4FE7A0A495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154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B9E35CF-C94D-287D-AFBF-746FBAC60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435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3943" y="1536129"/>
            <a:ext cx="4767114" cy="7794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50" dirty="0">
                <a:solidFill>
                  <a:srgbClr val="1F1E1E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Discalculia e Difficoltà Matematiche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473943" y="2493243"/>
            <a:ext cx="4767114" cy="758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Un quadro clinico caratterizzato da difficoltà nell'area numerica e del calcolo: riconoscimento dei numeri, operazioni aritmetiche, comprensione dei segni matematici, allineamento in colonna, apprendimento delle tabelline e organizzazione spaziale.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473943" y="3384649"/>
            <a:ext cx="1886099" cy="222647"/>
          </a:xfrm>
          <a:prstGeom prst="roundRect">
            <a:avLst>
              <a:gd name="adj" fmla="val 17881"/>
            </a:avLst>
          </a:prstGeom>
          <a:solidFill>
            <a:srgbClr val="F9D93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3"/>
          <p:cNvSpPr/>
          <p:nvPr/>
        </p:nvSpPr>
        <p:spPr>
          <a:xfrm>
            <a:off x="545009" y="3420145"/>
            <a:ext cx="2201168" cy="151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PSICOLOGIA DELL'APPRENDIMENTO</a:t>
            </a:r>
            <a:endParaRPr lang="en-US" sz="700" dirty="0"/>
          </a:p>
        </p:txBody>
      </p:sp>
      <p:sp>
        <p:nvSpPr>
          <p:cNvPr id="7" name="Shape 4"/>
          <p:cNvSpPr/>
          <p:nvPr/>
        </p:nvSpPr>
        <p:spPr>
          <a:xfrm>
            <a:off x="2419276" y="3384649"/>
            <a:ext cx="1558082" cy="222647"/>
          </a:xfrm>
          <a:prstGeom prst="roundRect">
            <a:avLst>
              <a:gd name="adj" fmla="val 17881"/>
            </a:avLst>
          </a:prstGeom>
          <a:noFill/>
          <a:ln/>
          <a:effectLst>
            <a:outerShdw blurRad="101600" dist="50800" dir="16200000" algn="bl" rotWithShape="0">
              <a:srgbClr val="DA1B2E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8" name="Text 5"/>
          <p:cNvSpPr/>
          <p:nvPr/>
        </p:nvSpPr>
        <p:spPr>
          <a:xfrm>
            <a:off x="2490341" y="3420145"/>
            <a:ext cx="1873151" cy="151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00" dirty="0">
                <a:solidFill>
                  <a:srgbClr val="DA1B2E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VALUTAZIONE E INTERVENTO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3943" y="798984"/>
            <a:ext cx="8196114" cy="389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50" dirty="0">
                <a:solidFill>
                  <a:srgbClr val="1F1E1E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I Meccanismi dell'Abilità di Calcolo</a:t>
            </a:r>
            <a:endParaRPr lang="en-US" sz="2450" dirty="0"/>
          </a:p>
        </p:txBody>
      </p:sp>
      <p:sp>
        <p:nvSpPr>
          <p:cNvPr id="3" name="Text 1"/>
          <p:cNvSpPr/>
          <p:nvPr/>
        </p:nvSpPr>
        <p:spPr>
          <a:xfrm>
            <a:off x="473943" y="1425625"/>
            <a:ext cx="8196114" cy="3790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Il calcolo coinvolge tre fasi fondamentali: trasformare la struttura superficiale dei numeri in una rappresentazione astratta di quantità, manipolare l'informazione attraverso segni operativi e procedure, e fornire la risposta corretta.</a:t>
            </a:r>
            <a:endParaRPr lang="en-US" sz="9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43" y="1937965"/>
            <a:ext cx="2732038" cy="47394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92410" y="2530376"/>
            <a:ext cx="2495104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Rappresentazione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592410" y="2796257"/>
            <a:ext cx="2495104" cy="189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Trasforma i numeri in quantità astratte</a:t>
            </a:r>
            <a:endParaRPr lang="en-US" sz="9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5981" y="1937965"/>
            <a:ext cx="2732038" cy="47394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324448" y="2530376"/>
            <a:ext cx="2495104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Manipolazione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3324448" y="2796257"/>
            <a:ext cx="2495104" cy="3790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33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Opera con segni, fatti aritmetici e procedure</a:t>
            </a:r>
            <a:endParaRPr lang="en-US" sz="9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8019" y="1937965"/>
            <a:ext cx="2732038" cy="47394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056486" y="2530376"/>
            <a:ext cx="2495104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Risposta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056486" y="2796257"/>
            <a:ext cx="2495104" cy="189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Fornisce il risultato finale</a:t>
            </a:r>
            <a:endParaRPr lang="en-US" sz="900" dirty="0"/>
          </a:p>
        </p:txBody>
      </p:sp>
      <p:sp>
        <p:nvSpPr>
          <p:cNvPr id="13" name="Shape 8"/>
          <p:cNvSpPr/>
          <p:nvPr/>
        </p:nvSpPr>
        <p:spPr>
          <a:xfrm>
            <a:off x="388665" y="3427065"/>
            <a:ext cx="4124102" cy="917451"/>
          </a:xfrm>
          <a:prstGeom prst="roundRect">
            <a:avLst>
              <a:gd name="adj" fmla="val 9299"/>
            </a:avLst>
          </a:prstGeom>
          <a:solidFill>
            <a:srgbClr val="DA1B2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4" name="Text 9"/>
          <p:cNvSpPr/>
          <p:nvPr/>
        </p:nvSpPr>
        <p:spPr>
          <a:xfrm>
            <a:off x="507132" y="3545532"/>
            <a:ext cx="3887167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Allievo Competente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507132" y="3858816"/>
            <a:ext cx="3887167" cy="3790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Utilizza strategie economiche, memorizza combinazioni numeriche e vi accede direttamente senza ricalcolare.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4721275" y="3545532"/>
            <a:ext cx="3953545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F1E1E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Allievo con DSA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4721275" y="3858816"/>
            <a:ext cx="3953545" cy="3790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Non adotta strategie facilitanti, ha difficoltà a memorizzare fatti numerici e a ricordare le procedure di calcolo.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3943" y="1420341"/>
            <a:ext cx="8196114" cy="389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50" dirty="0">
                <a:solidFill>
                  <a:srgbClr val="1F1E1E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Competenze Coinvolte nel Calcolo</a:t>
            </a:r>
            <a:endParaRPr lang="en-US" sz="2450" dirty="0"/>
          </a:p>
        </p:txBody>
      </p:sp>
      <p:sp>
        <p:nvSpPr>
          <p:cNvPr id="3" name="Text 1"/>
          <p:cNvSpPr/>
          <p:nvPr/>
        </p:nvSpPr>
        <p:spPr>
          <a:xfrm>
            <a:off x="473943" y="2046982"/>
            <a:ext cx="8653314" cy="189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Le competenze matematiche si articolano in tre macro-aree che interagiscono costantemente durante l'esecuzione di un calcolo.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73943" y="2369790"/>
            <a:ext cx="2653010" cy="1353369"/>
          </a:xfrm>
          <a:prstGeom prst="roundRect">
            <a:avLst>
              <a:gd name="adj" fmla="val 3677"/>
            </a:avLst>
          </a:prstGeom>
          <a:solidFill>
            <a:srgbClr val="FCEC99"/>
          </a:solidFill>
          <a:ln w="4763">
            <a:solidFill>
              <a:srgbClr val="E2D27F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597173" y="2493020"/>
            <a:ext cx="2406551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Comprensione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97173" y="2758901"/>
            <a:ext cx="2406551" cy="8410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2880" indent="-182880" algn="l">
              <a:lnSpc>
                <a:spcPct val="133000"/>
              </a:lnSpc>
              <a:buSzPct val="100000"/>
              <a:buChar char="•"/>
            </a:pPr>
            <a:r>
              <a:rPr lang="en-US" sz="9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Simboli (+, -, &lt;, =)</a:t>
            </a:r>
            <a:endParaRPr lang="en-US" sz="900" dirty="0"/>
          </a:p>
          <a:p>
            <a:pPr marL="182880" indent="-182880" algn="l">
              <a:lnSpc>
                <a:spcPct val="133000"/>
              </a:lnSpc>
              <a:buSzPct val="100000"/>
              <a:buChar char="•"/>
            </a:pPr>
            <a:r>
              <a:rPr lang="en-US" sz="9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Ordinamento e confronto quantitativo</a:t>
            </a:r>
            <a:endParaRPr lang="en-US" sz="900" dirty="0"/>
          </a:p>
          <a:p>
            <a:pPr marL="182880" indent="-182880" algn="l">
              <a:lnSpc>
                <a:spcPct val="133000"/>
              </a:lnSpc>
              <a:buSzPct val="100000"/>
              <a:buChar char="•"/>
            </a:pPr>
            <a:r>
              <a:rPr lang="en-US" sz="9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Valore posizionale dei numeri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245421" y="2369790"/>
            <a:ext cx="2653085" cy="1353369"/>
          </a:xfrm>
          <a:prstGeom prst="roundRect">
            <a:avLst>
              <a:gd name="adj" fmla="val 3677"/>
            </a:avLst>
          </a:prstGeom>
          <a:solidFill>
            <a:srgbClr val="F9D933"/>
          </a:solidFill>
          <a:ln w="4763">
            <a:solidFill>
              <a:srgbClr val="DFBF1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3368650" y="2493020"/>
            <a:ext cx="2406625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Procedure Scritte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368650" y="2758901"/>
            <a:ext cx="2406625" cy="6514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2880" indent="-182880" algn="l">
              <a:lnSpc>
                <a:spcPct val="133000"/>
              </a:lnSpc>
              <a:buSzPct val="100000"/>
              <a:buChar char="•"/>
            </a:pPr>
            <a:r>
              <a:rPr lang="en-US" sz="9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Addizione e sottrazione</a:t>
            </a:r>
            <a:endParaRPr lang="en-US" sz="900" dirty="0"/>
          </a:p>
          <a:p>
            <a:pPr marL="182880" indent="-182880" algn="l">
              <a:lnSpc>
                <a:spcPct val="133000"/>
              </a:lnSpc>
              <a:buSzPct val="100000"/>
              <a:buChar char="•"/>
            </a:pPr>
            <a:r>
              <a:rPr lang="en-US" sz="9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Moltiplicazione e divisione</a:t>
            </a:r>
            <a:endParaRPr lang="en-US" sz="900" dirty="0"/>
          </a:p>
          <a:p>
            <a:pPr marL="182880" indent="-182880" algn="l">
              <a:lnSpc>
                <a:spcPct val="133000"/>
              </a:lnSpc>
              <a:buSzPct val="100000"/>
              <a:buChar char="•"/>
            </a:pPr>
            <a:r>
              <a:rPr lang="en-US" sz="9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Incolonnamento e decimali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6016972" y="2369790"/>
            <a:ext cx="2653010" cy="1353369"/>
          </a:xfrm>
          <a:prstGeom prst="roundRect">
            <a:avLst>
              <a:gd name="adj" fmla="val 3677"/>
            </a:avLst>
          </a:prstGeom>
          <a:solidFill>
            <a:srgbClr val="FFA44F"/>
          </a:solidFill>
          <a:ln w="4763">
            <a:solidFill>
              <a:srgbClr val="E58A3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6140202" y="2493020"/>
            <a:ext cx="2406551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Produzione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140202" y="2758901"/>
            <a:ext cx="2406551" cy="6514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2880" indent="-182880" algn="l">
              <a:lnSpc>
                <a:spcPct val="133000"/>
              </a:lnSpc>
              <a:buSzPct val="100000"/>
              <a:buChar char="•"/>
            </a:pPr>
            <a:r>
              <a:rPr lang="en-US" sz="9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Numerare avanti e indietro</a:t>
            </a:r>
            <a:endParaRPr lang="en-US" sz="900" dirty="0"/>
          </a:p>
          <a:p>
            <a:pPr marL="182880" indent="-182880" algn="l">
              <a:lnSpc>
                <a:spcPct val="133000"/>
              </a:lnSpc>
              <a:buSzPct val="100000"/>
              <a:buChar char="•"/>
            </a:pPr>
            <a:r>
              <a:rPr lang="en-US" sz="9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Scrittura sotto dettatura</a:t>
            </a:r>
            <a:endParaRPr lang="en-US" sz="900" dirty="0"/>
          </a:p>
          <a:p>
            <a:pPr marL="182880" indent="-182880" algn="l">
              <a:lnSpc>
                <a:spcPct val="133000"/>
              </a:lnSpc>
              <a:buSzPct val="100000"/>
              <a:buChar char="•"/>
            </a:pPr>
            <a:r>
              <a:rPr lang="en-US" sz="9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Tabelline e fatti numerici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3943" y="1145158"/>
            <a:ext cx="8196114" cy="389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50" dirty="0">
                <a:solidFill>
                  <a:srgbClr val="1F1E1E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Due Profili Distinti di Difficoltà</a:t>
            </a:r>
            <a:endParaRPr lang="en-US" sz="2450" dirty="0"/>
          </a:p>
        </p:txBody>
      </p:sp>
      <p:sp>
        <p:nvSpPr>
          <p:cNvPr id="3" name="Text 1"/>
          <p:cNvSpPr/>
          <p:nvPr/>
        </p:nvSpPr>
        <p:spPr>
          <a:xfrm>
            <a:off x="473943" y="1771799"/>
            <a:ext cx="8653314" cy="189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Le difficoltà matematiche si manifestano secondo due profili clinici ben distinti, che richiedono approcci di intervento differenziati.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388665" y="2094607"/>
            <a:ext cx="4124102" cy="1296516"/>
          </a:xfrm>
          <a:prstGeom prst="roundRect">
            <a:avLst>
              <a:gd name="adj" fmla="val 6580"/>
            </a:avLst>
          </a:prstGeom>
          <a:solidFill>
            <a:srgbClr val="DA1B2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507132" y="2213074"/>
            <a:ext cx="3887167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Debolezza Cognitiva Numerica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7132" y="2526357"/>
            <a:ext cx="3887167" cy="758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Intelligenza numerica basale compromessa: difficoltà nel subitizing, quantificazione, comparazione, seriazione e strategie di calcolo a mente. Incapacità di comprendere e manipolare le numerosità.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721275" y="2213074"/>
            <a:ext cx="3953545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F1E1E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Difficoltà Esecutive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21275" y="2526357"/>
            <a:ext cx="3953545" cy="5685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Difficoltà nell'acquisizione delle procedure esecutive (lettura, scrittura, incolonnamento) e degli algoritmi del calcolo: recupero dei fatti numerici e applicazione delle procedure operative.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473943" y="3524399"/>
            <a:ext cx="8196114" cy="473869"/>
          </a:xfrm>
          <a:prstGeom prst="roundRect">
            <a:avLst>
              <a:gd name="adj" fmla="val 10502"/>
            </a:avLst>
          </a:prstGeom>
          <a:solidFill>
            <a:srgbClr val="F9D933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10" y="3692649"/>
            <a:ext cx="148084" cy="118467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58962" y="3672483"/>
            <a:ext cx="8149828" cy="189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La distinzione tra i due profili è fondamentale per orientare una valutazione corretta e un intervento mirato.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3943" y="352871"/>
            <a:ext cx="4767114" cy="7794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50" dirty="0">
                <a:solidFill>
                  <a:srgbClr val="1F1E1E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Elaborazione Numerica: I Tre Processi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473943" y="1309985"/>
            <a:ext cx="4767114" cy="3790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L'elaborazione dei numeri segue una sequenzialità precisa: processi semantici → lessicali → sintattici, che si sviluppano dal calcolo a mente fino al calcolo scritto.</a:t>
            </a:r>
            <a:endParaRPr lang="en-US" sz="9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943" y="1822326"/>
            <a:ext cx="4767114" cy="91045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63848" y="1955081"/>
            <a:ext cx="4444454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Processi Semantici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663848" y="2220962"/>
            <a:ext cx="4444454" cy="3790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Stimare quantità, cogliere uguaglianze, comprendere il significato dello zero e delle diverse operazioni.</a:t>
            </a:r>
            <a:endParaRPr lang="en-US" sz="9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943" y="2851249"/>
            <a:ext cx="4767114" cy="91045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63848" y="2984004"/>
            <a:ext cx="4444454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Processi Lessicali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663848" y="3249885"/>
            <a:ext cx="4444454" cy="3790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Leggere e scrivere i numeri, associare il lessico delle operazioni alla funzione, apprendere termini specifici (doppio, metà, dozzina).</a:t>
            </a:r>
            <a:endParaRPr lang="en-US" sz="9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943" y="3880172"/>
            <a:ext cx="4767114" cy="91045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63848" y="4012927"/>
            <a:ext cx="4444454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Processi Sintattici</a:t>
            </a:r>
            <a:endParaRPr lang="en-US" sz="1200" dirty="0"/>
          </a:p>
        </p:txBody>
      </p:sp>
      <p:sp>
        <p:nvSpPr>
          <p:cNvPr id="13" name="Text 7"/>
          <p:cNvSpPr/>
          <p:nvPr/>
        </p:nvSpPr>
        <p:spPr>
          <a:xfrm>
            <a:off x="663848" y="4278809"/>
            <a:ext cx="4444454" cy="3790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Riconoscere il valore posizionale delle cifre, fissare il posto delle cifre e definire la funzione dello zero.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3943" y="1388046"/>
            <a:ext cx="8196114" cy="389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50" dirty="0">
                <a:solidFill>
                  <a:srgbClr val="1F1E1E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Calcolo a Mente e Strategie</a:t>
            </a:r>
            <a:endParaRPr lang="en-US" sz="2450" dirty="0"/>
          </a:p>
        </p:txBody>
      </p:sp>
      <p:sp>
        <p:nvSpPr>
          <p:cNvPr id="3" name="Text 1"/>
          <p:cNvSpPr/>
          <p:nvPr/>
        </p:nvSpPr>
        <p:spPr>
          <a:xfrm>
            <a:off x="473943" y="2073920"/>
            <a:ext cx="4377779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F1E1E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Prerequisiti e Strategie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73943" y="2387203"/>
            <a:ext cx="4377779" cy="5685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Il subitizing di piccole quantità è il prerequisito fondamentale. Le strategie includono: sommare dal numero maggiore, arrotondamento alla decina, raggruppamento per cinque, composizione e scomposizione.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73943" y="3062436"/>
            <a:ext cx="4377779" cy="6514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2880" indent="-182880" algn="l">
              <a:lnSpc>
                <a:spcPct val="133000"/>
              </a:lnSpc>
              <a:buSzPct val="100000"/>
              <a:buChar char="•"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Conteggio sulle dita (n+1, n-1)</a:t>
            </a:r>
            <a:endParaRPr lang="en-US" sz="900" dirty="0"/>
          </a:p>
          <a:p>
            <a:pPr marL="182880" indent="-182880" algn="l">
              <a:lnSpc>
                <a:spcPct val="133000"/>
              </a:lnSpc>
              <a:buSzPct val="100000"/>
              <a:buChar char="•"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Raggruppamenti e arrotondamenti</a:t>
            </a:r>
            <a:endParaRPr lang="en-US" sz="900" dirty="0"/>
          </a:p>
          <a:p>
            <a:pPr marL="182880" indent="-182880" algn="l">
              <a:lnSpc>
                <a:spcPct val="133000"/>
              </a:lnSpc>
              <a:buSzPct val="100000"/>
              <a:buChar char="•"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Recupero delle tabelline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060231" y="1955453"/>
            <a:ext cx="3699793" cy="1799927"/>
          </a:xfrm>
          <a:prstGeom prst="roundRect">
            <a:avLst>
              <a:gd name="adj" fmla="val 4740"/>
            </a:avLst>
          </a:prstGeom>
          <a:solidFill>
            <a:srgbClr val="DA1B2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5178698" y="2073920"/>
            <a:ext cx="3462858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Calcolare Significa…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178698" y="2387203"/>
            <a:ext cx="3462858" cy="11134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2880" indent="-182880" algn="l">
              <a:lnSpc>
                <a:spcPct val="133000"/>
              </a:lnSpc>
              <a:buSzPct val="100000"/>
              <a:buChar char="•"/>
            </a:pPr>
            <a:r>
              <a:rPr lang="en-US" sz="900" dirty="0">
                <a:solidFill>
                  <a:srgbClr val="FFFFFF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Leggere i numeri</a:t>
            </a:r>
            <a:endParaRPr lang="en-US" sz="900" dirty="0"/>
          </a:p>
          <a:p>
            <a:pPr marL="182880" indent="-182880" algn="l">
              <a:lnSpc>
                <a:spcPct val="133000"/>
              </a:lnSpc>
              <a:buSzPct val="100000"/>
              <a:buChar char="•"/>
            </a:pPr>
            <a:r>
              <a:rPr lang="en-US" sz="900" dirty="0">
                <a:solidFill>
                  <a:srgbClr val="FFFFFF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Comprendere la numerosità</a:t>
            </a:r>
            <a:endParaRPr lang="en-US" sz="900" dirty="0"/>
          </a:p>
          <a:p>
            <a:pPr marL="182880" indent="-182880" algn="l">
              <a:lnSpc>
                <a:spcPct val="133000"/>
              </a:lnSpc>
              <a:buSzPct val="100000"/>
              <a:buChar char="•"/>
            </a:pPr>
            <a:r>
              <a:rPr lang="en-US" sz="900" dirty="0">
                <a:solidFill>
                  <a:srgbClr val="FFFFFF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Capire la grammatica del numero</a:t>
            </a:r>
            <a:endParaRPr lang="en-US" sz="900" dirty="0"/>
          </a:p>
          <a:p>
            <a:pPr marL="182880" indent="-182880" algn="l">
              <a:lnSpc>
                <a:spcPct val="133000"/>
              </a:lnSpc>
              <a:buSzPct val="100000"/>
              <a:buChar char="•"/>
            </a:pPr>
            <a:r>
              <a:rPr lang="en-US" sz="900" dirty="0">
                <a:solidFill>
                  <a:srgbClr val="FFFFFF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Recuperare tabelline e fatti numerici</a:t>
            </a:r>
            <a:endParaRPr lang="en-US" sz="900" dirty="0"/>
          </a:p>
          <a:p>
            <a:pPr marL="182880" indent="-182880" algn="l">
              <a:lnSpc>
                <a:spcPct val="133000"/>
              </a:lnSpc>
              <a:buSzPct val="100000"/>
              <a:buChar char="•"/>
            </a:pPr>
            <a:r>
              <a:rPr lang="en-US" sz="900" dirty="0">
                <a:solidFill>
                  <a:srgbClr val="FFFFFF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Applicare le procedure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3943" y="680145"/>
            <a:ext cx="8196114" cy="389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50" dirty="0">
                <a:solidFill>
                  <a:srgbClr val="1F1E1E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Problem Solving: Problema vs Esercizio</a:t>
            </a:r>
            <a:endParaRPr lang="en-US" sz="2450" dirty="0"/>
          </a:p>
        </p:txBody>
      </p:sp>
      <p:sp>
        <p:nvSpPr>
          <p:cNvPr id="3" name="Text 1"/>
          <p:cNvSpPr/>
          <p:nvPr/>
        </p:nvSpPr>
        <p:spPr>
          <a:xfrm>
            <a:off x="473943" y="1143372"/>
            <a:ext cx="8196114" cy="3790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Una distinzione cruciale per comprendere le difficoltà degli alunni: problema ed esercizio richiedono competenze e processi cognitivi molto diversi.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73943" y="1655713"/>
            <a:ext cx="8196114" cy="1080939"/>
          </a:xfrm>
          <a:prstGeom prst="roundRect">
            <a:avLst>
              <a:gd name="adj" fmla="val 4604"/>
            </a:avLst>
          </a:prstGeom>
          <a:solidFill>
            <a:srgbClr val="F9D2D6"/>
          </a:solidFill>
          <a:ln w="4763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478706" y="1660475"/>
            <a:ext cx="4093294" cy="1071414"/>
          </a:xfrm>
          <a:prstGeom prst="rect">
            <a:avLst/>
          </a:prstGeom>
          <a:solidFill>
            <a:srgbClr val="F9D93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597173" y="1778943"/>
            <a:ext cx="3856360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Problema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97173" y="2044824"/>
            <a:ext cx="3856360" cy="5685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Le conoscenze sono </a:t>
            </a:r>
            <a:r>
              <a:rPr lang="en-US" sz="9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necessarie ma non sufficienti</a:t>
            </a:r>
            <a:r>
              <a:rPr lang="en-US" sz="9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. Esige una scoperta creativa: intuizione, ragionamento, ristrutturazione. L'attenzione è sul </a:t>
            </a:r>
            <a:r>
              <a:rPr lang="en-US" sz="9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processo</a:t>
            </a:r>
            <a:r>
              <a:rPr lang="en-US" sz="9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.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572000" y="1660475"/>
            <a:ext cx="4093294" cy="1071414"/>
          </a:xfrm>
          <a:prstGeom prst="rect">
            <a:avLst/>
          </a:prstGeom>
          <a:solidFill>
            <a:srgbClr val="FFA44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Shape 7"/>
          <p:cNvSpPr/>
          <p:nvPr/>
        </p:nvSpPr>
        <p:spPr>
          <a:xfrm>
            <a:off x="4572000" y="1660475"/>
            <a:ext cx="14288" cy="1071414"/>
          </a:xfrm>
          <a:prstGeom prst="roundRect">
            <a:avLst>
              <a:gd name="adj" fmla="val 348297"/>
            </a:avLst>
          </a:prstGeom>
          <a:solidFill>
            <a:srgbClr val="E58A3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4690467" y="1778943"/>
            <a:ext cx="3856360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Esercizio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90467" y="2044824"/>
            <a:ext cx="3856360" cy="5685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Le conoscenze sono </a:t>
            </a:r>
            <a:r>
              <a:rPr lang="en-US" sz="9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necessarie e sufficienti</a:t>
            </a:r>
            <a:r>
              <a:rPr lang="en-US" sz="9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. È applicazione di schemi noti, riproduzione di tecniche acquisite. L'attenzione è sul </a:t>
            </a:r>
            <a:r>
              <a:rPr lang="en-US" sz="900" b="1" dirty="0">
                <a:solidFill>
                  <a:srgbClr val="000000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risultato</a:t>
            </a:r>
            <a:r>
              <a:rPr lang="en-US" sz="9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.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73943" y="2869927"/>
            <a:ext cx="236934" cy="1480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01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73943" y="3057004"/>
            <a:ext cx="4038823" cy="14288"/>
          </a:xfrm>
          <a:prstGeom prst="rect">
            <a:avLst/>
          </a:prstGeom>
          <a:solidFill>
            <a:srgbClr val="DA1B2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473943" y="3144813"/>
            <a:ext cx="4038823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Comprensione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73943" y="3410694"/>
            <a:ext cx="4038823" cy="189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Identificazione di componenti verbali e aritmetiche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631234" y="2869927"/>
            <a:ext cx="236934" cy="1480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02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631234" y="3057004"/>
            <a:ext cx="4038823" cy="14288"/>
          </a:xfrm>
          <a:prstGeom prst="rect">
            <a:avLst/>
          </a:prstGeom>
          <a:solidFill>
            <a:srgbClr val="DA1B2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8" name="Text 16"/>
          <p:cNvSpPr/>
          <p:nvPr/>
        </p:nvSpPr>
        <p:spPr>
          <a:xfrm>
            <a:off x="4631234" y="3144813"/>
            <a:ext cx="4038823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Rappresentazione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631234" y="3410694"/>
            <a:ext cx="4038823" cy="189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Cognitiva, guidata da supporti figurativi o simbolici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73943" y="3807544"/>
            <a:ext cx="236934" cy="1480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03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73943" y="3994621"/>
            <a:ext cx="4038823" cy="14288"/>
          </a:xfrm>
          <a:prstGeom prst="rect">
            <a:avLst/>
          </a:prstGeom>
          <a:solidFill>
            <a:srgbClr val="DA1B2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2" name="Text 20"/>
          <p:cNvSpPr/>
          <p:nvPr/>
        </p:nvSpPr>
        <p:spPr>
          <a:xfrm>
            <a:off x="473943" y="4082430"/>
            <a:ext cx="4038823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Categorizzazione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73943" y="4348311"/>
            <a:ext cx="4038823" cy="189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Riconoscere strutture matematiche profonde simili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631234" y="3807544"/>
            <a:ext cx="236934" cy="1480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04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4631234" y="3994621"/>
            <a:ext cx="4038823" cy="14288"/>
          </a:xfrm>
          <a:prstGeom prst="rect">
            <a:avLst/>
          </a:prstGeom>
          <a:solidFill>
            <a:srgbClr val="DA1B2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6" name="Text 24"/>
          <p:cNvSpPr/>
          <p:nvPr/>
        </p:nvSpPr>
        <p:spPr>
          <a:xfrm>
            <a:off x="4631234" y="4082430"/>
            <a:ext cx="4038823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Pianificazione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631234" y="4348311"/>
            <a:ext cx="4038823" cy="189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Scelta delle strategie e sequenza solutoria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3943" y="362396"/>
            <a:ext cx="8196114" cy="2739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1F1E1E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Evoluzione dell'Intelligenza Numerica e Difficoltà</a:t>
            </a:r>
            <a:endParaRPr lang="en-US" sz="1700" dirty="0"/>
          </a:p>
        </p:txBody>
      </p:sp>
      <p:sp>
        <p:nvSpPr>
          <p:cNvPr id="3" name="Shape 1"/>
          <p:cNvSpPr/>
          <p:nvPr/>
        </p:nvSpPr>
        <p:spPr>
          <a:xfrm>
            <a:off x="4567238" y="753517"/>
            <a:ext cx="9525" cy="1957536"/>
          </a:xfrm>
          <a:prstGeom prst="roundRect">
            <a:avLst>
              <a:gd name="adj" fmla="val 367357"/>
            </a:avLst>
          </a:prstGeom>
          <a:solidFill>
            <a:srgbClr val="DFB8B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Shape 2"/>
          <p:cNvSpPr/>
          <p:nvPr/>
        </p:nvSpPr>
        <p:spPr>
          <a:xfrm>
            <a:off x="4237918" y="842442"/>
            <a:ext cx="249882" cy="9525"/>
          </a:xfrm>
          <a:prstGeom prst="roundRect">
            <a:avLst>
              <a:gd name="adj" fmla="val 367357"/>
            </a:avLst>
          </a:prstGeom>
          <a:solidFill>
            <a:srgbClr val="DFB8B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4478275" y="753517"/>
            <a:ext cx="187449" cy="187449"/>
          </a:xfrm>
          <a:prstGeom prst="roundRect">
            <a:avLst>
              <a:gd name="adj" fmla="val 18667"/>
            </a:avLst>
          </a:prstGeom>
          <a:solidFill>
            <a:srgbClr val="F9D2D6"/>
          </a:solidFill>
          <a:ln w="4763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4506218" y="765014"/>
            <a:ext cx="131490" cy="1643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73943" y="782092"/>
            <a:ext cx="3681561" cy="136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85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0–2 anni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473943" y="954212"/>
            <a:ext cx="3681561" cy="113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14000"/>
              </a:lnSpc>
              <a:buNone/>
            </a:pPr>
            <a:r>
              <a:rPr lang="en-US" sz="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Conoscenza numerica pre-verbale quantitativa</a:t>
            </a:r>
            <a:endParaRPr lang="en-US" sz="650" dirty="0"/>
          </a:p>
        </p:txBody>
      </p:sp>
      <p:sp>
        <p:nvSpPr>
          <p:cNvPr id="9" name="Shape 7"/>
          <p:cNvSpPr/>
          <p:nvPr/>
        </p:nvSpPr>
        <p:spPr>
          <a:xfrm>
            <a:off x="4656200" y="1292796"/>
            <a:ext cx="249882" cy="9525"/>
          </a:xfrm>
          <a:prstGeom prst="roundRect">
            <a:avLst>
              <a:gd name="adj" fmla="val 367357"/>
            </a:avLst>
          </a:prstGeom>
          <a:solidFill>
            <a:srgbClr val="DFB8B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Shape 8"/>
          <p:cNvSpPr/>
          <p:nvPr/>
        </p:nvSpPr>
        <p:spPr>
          <a:xfrm>
            <a:off x="4478275" y="1203871"/>
            <a:ext cx="187449" cy="187449"/>
          </a:xfrm>
          <a:prstGeom prst="roundRect">
            <a:avLst>
              <a:gd name="adj" fmla="val 18667"/>
            </a:avLst>
          </a:prstGeom>
          <a:solidFill>
            <a:srgbClr val="F9D2D6"/>
          </a:solidFill>
          <a:ln w="4763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4506218" y="1215368"/>
            <a:ext cx="131490" cy="1643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988496" y="1232446"/>
            <a:ext cx="3681561" cy="136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2–4 anni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4988496" y="1404565"/>
            <a:ext cx="3681561" cy="113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Sviluppo delle abilità di conteggio</a:t>
            </a:r>
            <a:endParaRPr lang="en-US" sz="650" dirty="0"/>
          </a:p>
        </p:txBody>
      </p:sp>
      <p:sp>
        <p:nvSpPr>
          <p:cNvPr id="14" name="Shape 12"/>
          <p:cNvSpPr/>
          <p:nvPr/>
        </p:nvSpPr>
        <p:spPr>
          <a:xfrm>
            <a:off x="4237918" y="1698873"/>
            <a:ext cx="249882" cy="9525"/>
          </a:xfrm>
          <a:prstGeom prst="roundRect">
            <a:avLst>
              <a:gd name="adj" fmla="val 367357"/>
            </a:avLst>
          </a:prstGeom>
          <a:solidFill>
            <a:srgbClr val="DFB8B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5" name="Shape 13"/>
          <p:cNvSpPr/>
          <p:nvPr/>
        </p:nvSpPr>
        <p:spPr>
          <a:xfrm>
            <a:off x="4478275" y="1609948"/>
            <a:ext cx="187449" cy="187449"/>
          </a:xfrm>
          <a:prstGeom prst="roundRect">
            <a:avLst>
              <a:gd name="adj" fmla="val 18667"/>
            </a:avLst>
          </a:prstGeom>
          <a:solidFill>
            <a:srgbClr val="F9D2D6"/>
          </a:solidFill>
          <a:ln w="4763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4506218" y="1621445"/>
            <a:ext cx="131490" cy="1643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3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73943" y="1638523"/>
            <a:ext cx="3681561" cy="136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85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3–6 anni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473943" y="1810643"/>
            <a:ext cx="3681561" cy="113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14000"/>
              </a:lnSpc>
              <a:buNone/>
            </a:pPr>
            <a:r>
              <a:rPr lang="en-US" sz="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Lettura e scrittura del numero</a:t>
            </a:r>
            <a:endParaRPr lang="en-US" sz="650" dirty="0"/>
          </a:p>
        </p:txBody>
      </p:sp>
      <p:sp>
        <p:nvSpPr>
          <p:cNvPr id="19" name="Shape 17"/>
          <p:cNvSpPr/>
          <p:nvPr/>
        </p:nvSpPr>
        <p:spPr>
          <a:xfrm>
            <a:off x="4656200" y="2104951"/>
            <a:ext cx="249882" cy="9525"/>
          </a:xfrm>
          <a:prstGeom prst="roundRect">
            <a:avLst>
              <a:gd name="adj" fmla="val 367357"/>
            </a:avLst>
          </a:prstGeom>
          <a:solidFill>
            <a:srgbClr val="DFB8B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0" name="Shape 18"/>
          <p:cNvSpPr/>
          <p:nvPr/>
        </p:nvSpPr>
        <p:spPr>
          <a:xfrm>
            <a:off x="4478275" y="2016026"/>
            <a:ext cx="187449" cy="187449"/>
          </a:xfrm>
          <a:prstGeom prst="roundRect">
            <a:avLst>
              <a:gd name="adj" fmla="val 18667"/>
            </a:avLst>
          </a:prstGeom>
          <a:solidFill>
            <a:srgbClr val="F9D2D6"/>
          </a:solidFill>
          <a:ln w="4763">
            <a:solidFill>
              <a:srgbClr val="DFB8B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Text 19"/>
          <p:cNvSpPr/>
          <p:nvPr/>
        </p:nvSpPr>
        <p:spPr>
          <a:xfrm>
            <a:off x="4506218" y="2027523"/>
            <a:ext cx="131490" cy="1643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4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988496" y="2044601"/>
            <a:ext cx="3681561" cy="136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5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Scuola primaria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4988496" y="2216721"/>
            <a:ext cx="3681561" cy="113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Meccanismi di calcolo</a:t>
            </a:r>
            <a:endParaRPr lang="en-US" sz="650" dirty="0"/>
          </a:p>
        </p:txBody>
      </p:sp>
      <p:sp>
        <p:nvSpPr>
          <p:cNvPr id="24" name="Text 22"/>
          <p:cNvSpPr/>
          <p:nvPr/>
        </p:nvSpPr>
        <p:spPr>
          <a:xfrm>
            <a:off x="473943" y="2776910"/>
            <a:ext cx="8653314" cy="113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 bambini conoscono le quantità prima di parlare. Lo span numerico 3–4 è innato (subitizing). I tre principi del contare: </a:t>
            </a:r>
            <a:r>
              <a:rPr lang="en-US" sz="700" b="1" dirty="0">
                <a:solidFill>
                  <a:srgbClr val="3B3535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corrispondenza biunivoca, ordine stabile, cardinalità</a:t>
            </a:r>
            <a:r>
              <a:rPr lang="en-US" sz="7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.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473943" y="2997919"/>
            <a:ext cx="4061445" cy="274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15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1 su 3</a:t>
            </a:r>
            <a:endParaRPr lang="en-US" sz="2150" dirty="0"/>
          </a:p>
        </p:txBody>
      </p:sp>
      <p:sp>
        <p:nvSpPr>
          <p:cNvPr id="26" name="Text 24"/>
          <p:cNvSpPr/>
          <p:nvPr/>
        </p:nvSpPr>
        <p:spPr>
          <a:xfrm>
            <a:off x="473943" y="3358381"/>
            <a:ext cx="4061445" cy="136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5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Difficoltà in matematica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473943" y="3530501"/>
            <a:ext cx="4061445" cy="113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4000"/>
              </a:lnSpc>
              <a:buNone/>
            </a:pPr>
            <a:r>
              <a:rPr lang="en-US" sz="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Bambini che manifestano difficoltà</a:t>
            </a:r>
            <a:endParaRPr lang="en-US" sz="650" dirty="0"/>
          </a:p>
        </p:txBody>
      </p:sp>
      <p:sp>
        <p:nvSpPr>
          <p:cNvPr id="28" name="Text 26"/>
          <p:cNvSpPr/>
          <p:nvPr/>
        </p:nvSpPr>
        <p:spPr>
          <a:xfrm>
            <a:off x="4608537" y="2997919"/>
            <a:ext cx="4061520" cy="274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15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20%</a:t>
            </a:r>
            <a:endParaRPr lang="en-US" sz="2150" dirty="0"/>
          </a:p>
        </p:txBody>
      </p:sp>
      <p:sp>
        <p:nvSpPr>
          <p:cNvPr id="29" name="Text 27"/>
          <p:cNvSpPr/>
          <p:nvPr/>
        </p:nvSpPr>
        <p:spPr>
          <a:xfrm>
            <a:off x="4608537" y="3358381"/>
            <a:ext cx="4061520" cy="136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5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Segnalazioni scolastiche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4608537" y="3530501"/>
            <a:ext cx="4061520" cy="113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4000"/>
              </a:lnSpc>
              <a:buNone/>
            </a:pPr>
            <a:r>
              <a:rPr lang="en-US" sz="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Alunni segnalati per difficoltà</a:t>
            </a:r>
            <a:endParaRPr lang="en-US" sz="650" dirty="0"/>
          </a:p>
        </p:txBody>
      </p:sp>
      <p:sp>
        <p:nvSpPr>
          <p:cNvPr id="31" name="Text 29"/>
          <p:cNvSpPr/>
          <p:nvPr/>
        </p:nvSpPr>
        <p:spPr>
          <a:xfrm>
            <a:off x="473943" y="3802782"/>
            <a:ext cx="4061445" cy="274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15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0,5%</a:t>
            </a:r>
            <a:endParaRPr lang="en-US" sz="2150" dirty="0"/>
          </a:p>
        </p:txBody>
      </p:sp>
      <p:sp>
        <p:nvSpPr>
          <p:cNvPr id="32" name="Text 30"/>
          <p:cNvSpPr/>
          <p:nvPr/>
        </p:nvSpPr>
        <p:spPr>
          <a:xfrm>
            <a:off x="473943" y="4163244"/>
            <a:ext cx="4061445" cy="136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5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Veri discalculici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473943" y="4335363"/>
            <a:ext cx="4061445" cy="113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4000"/>
              </a:lnSpc>
              <a:buNone/>
            </a:pPr>
            <a:r>
              <a:rPr lang="en-US" sz="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Prevalenza reale nella popolazione</a:t>
            </a:r>
            <a:endParaRPr lang="en-US" sz="650" dirty="0"/>
          </a:p>
        </p:txBody>
      </p:sp>
      <p:sp>
        <p:nvSpPr>
          <p:cNvPr id="34" name="Text 32"/>
          <p:cNvSpPr/>
          <p:nvPr/>
        </p:nvSpPr>
        <p:spPr>
          <a:xfrm>
            <a:off x="4608537" y="3802782"/>
            <a:ext cx="4061520" cy="274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15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90%</a:t>
            </a:r>
            <a:endParaRPr lang="en-US" sz="2150" dirty="0"/>
          </a:p>
        </p:txBody>
      </p:sp>
      <p:sp>
        <p:nvSpPr>
          <p:cNvPr id="35" name="Text 33"/>
          <p:cNvSpPr/>
          <p:nvPr/>
        </p:nvSpPr>
        <p:spPr>
          <a:xfrm>
            <a:off x="4608537" y="4163244"/>
            <a:ext cx="4061520" cy="136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85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Falsi positivi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4608537" y="4335363"/>
            <a:ext cx="4061520" cy="113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4000"/>
              </a:lnSpc>
              <a:buNone/>
            </a:pPr>
            <a:r>
              <a:rPr lang="en-US" sz="6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Delle segnalazioni scolastiche</a:t>
            </a:r>
            <a:endParaRPr lang="en-US" sz="650" dirty="0"/>
          </a:p>
        </p:txBody>
      </p:sp>
      <p:sp>
        <p:nvSpPr>
          <p:cNvPr id="37" name="Shape 35"/>
          <p:cNvSpPr/>
          <p:nvPr/>
        </p:nvSpPr>
        <p:spPr>
          <a:xfrm>
            <a:off x="473943" y="4514776"/>
            <a:ext cx="8196114" cy="266328"/>
          </a:xfrm>
          <a:prstGeom prst="roundRect">
            <a:avLst>
              <a:gd name="adj" fmla="val 13138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13" y="4622081"/>
            <a:ext cx="104105" cy="83269"/>
          </a:xfrm>
          <a:prstGeom prst="rect">
            <a:avLst/>
          </a:prstGeom>
        </p:spPr>
      </p:pic>
      <p:sp>
        <p:nvSpPr>
          <p:cNvPr id="39" name="Text 36"/>
          <p:cNvSpPr/>
          <p:nvPr/>
        </p:nvSpPr>
        <p:spPr>
          <a:xfrm>
            <a:off x="744587" y="4594101"/>
            <a:ext cx="8299400" cy="1135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Solo 2 casi su 1000 hanno vera discalculia. L'alta incidenza di falsi positivi suggerisce un possibile problema nell'insegnamento.</a:t>
            </a:r>
            <a:endParaRPr lang="en-US" sz="800" dirty="0"/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52B1A278-2D62-2106-C52B-B9FA00C6A2A0}"/>
              </a:ext>
            </a:extLst>
          </p:cNvPr>
          <p:cNvSpPr/>
          <p:nvPr/>
        </p:nvSpPr>
        <p:spPr>
          <a:xfrm>
            <a:off x="7990612" y="4805955"/>
            <a:ext cx="1121955" cy="29454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3943" y="345579"/>
            <a:ext cx="4767114" cy="3531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1F1E1E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Il Test AC-MT: Parte Collettiva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473943" y="844674"/>
            <a:ext cx="4767114" cy="4911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7000"/>
              </a:lnSpc>
              <a:buNone/>
            </a:pPr>
            <a:r>
              <a:rPr lang="en-US" sz="8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Il test AC-MT è formato da due parti: una carta-matita (5 prove, ~25 minuti) e una parte individuale (10–15 minuti). È fondamentale soffermarsi su esempi e consegne; dopo ogni prova si attende il segnale dell'esaminatore.</a:t>
            </a:r>
            <a:endParaRPr lang="en-US" sz="8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943" y="1445270"/>
            <a:ext cx="4767114" cy="80553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20018" y="1747391"/>
            <a:ext cx="161032" cy="2012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1</a:t>
            </a:r>
            <a:endParaRPr lang="en-US" sz="1250" dirty="0"/>
          </a:p>
        </p:txBody>
      </p:sp>
      <p:sp>
        <p:nvSpPr>
          <p:cNvPr id="7" name="Text 3"/>
          <p:cNvSpPr/>
          <p:nvPr/>
        </p:nvSpPr>
        <p:spPr>
          <a:xfrm>
            <a:off x="1014933" y="1566863"/>
            <a:ext cx="4104531" cy="17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Operazioni Scritte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1014933" y="1801788"/>
            <a:ext cx="4104531" cy="327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7000"/>
              </a:lnSpc>
              <a:buNone/>
            </a:pPr>
            <a:r>
              <a:rPr lang="en-US" sz="8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Addizioni e sottrazioni per tutte le classi; moltiplicazioni e divisioni dalla terza. Esamina procedure e automatismi.</a:t>
            </a:r>
            <a:endParaRPr lang="en-US" sz="8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3943" y="2348061"/>
            <a:ext cx="4767114" cy="64420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20018" y="2569518"/>
            <a:ext cx="161032" cy="2012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2</a:t>
            </a:r>
            <a:endParaRPr lang="en-US" sz="1250" dirty="0"/>
          </a:p>
        </p:txBody>
      </p:sp>
      <p:sp>
        <p:nvSpPr>
          <p:cNvPr id="11" name="Text 6"/>
          <p:cNvSpPr/>
          <p:nvPr/>
        </p:nvSpPr>
        <p:spPr>
          <a:xfrm>
            <a:off x="1014933" y="2469654"/>
            <a:ext cx="4104531" cy="17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Giudizio di Numerosità</a:t>
            </a:r>
            <a:endParaRPr lang="en-US" sz="1100" dirty="0"/>
          </a:p>
        </p:txBody>
      </p:sp>
      <p:sp>
        <p:nvSpPr>
          <p:cNvPr id="12" name="Text 7"/>
          <p:cNvSpPr/>
          <p:nvPr/>
        </p:nvSpPr>
        <p:spPr>
          <a:xfrm>
            <a:off x="1014933" y="2704579"/>
            <a:ext cx="4104531" cy="163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8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6 coppie di numeri: cerchiare il più grande. Prova semantica e lessicale.</a:t>
            </a:r>
            <a:endParaRPr lang="en-US" sz="8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3943" y="3089523"/>
            <a:ext cx="4767114" cy="80553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20018" y="3391644"/>
            <a:ext cx="161032" cy="2012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3</a:t>
            </a:r>
            <a:endParaRPr lang="en-US" sz="1250" dirty="0"/>
          </a:p>
        </p:txBody>
      </p:sp>
      <p:sp>
        <p:nvSpPr>
          <p:cNvPr id="15" name="Text 9"/>
          <p:cNvSpPr/>
          <p:nvPr/>
        </p:nvSpPr>
        <p:spPr>
          <a:xfrm>
            <a:off x="1014933" y="3211116"/>
            <a:ext cx="4104531" cy="17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Trasformazione in Cifre</a:t>
            </a:r>
            <a:endParaRPr lang="en-US" sz="1100" dirty="0"/>
          </a:p>
        </p:txBody>
      </p:sp>
      <p:sp>
        <p:nvSpPr>
          <p:cNvPr id="16" name="Text 10"/>
          <p:cNvSpPr/>
          <p:nvPr/>
        </p:nvSpPr>
        <p:spPr>
          <a:xfrm>
            <a:off x="1014933" y="3446041"/>
            <a:ext cx="4104531" cy="327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7000"/>
              </a:lnSpc>
              <a:buNone/>
            </a:pPr>
            <a:r>
              <a:rPr lang="en-US" sz="8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6 serie di cifre con categoria posizionale da ricomporre. Valuta la struttura sintattica.</a:t>
            </a:r>
            <a:endParaRPr lang="en-US" sz="80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3943" y="3992314"/>
            <a:ext cx="4767114" cy="805532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20018" y="4294436"/>
            <a:ext cx="161032" cy="2012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4</a:t>
            </a:r>
            <a:endParaRPr lang="en-US" sz="1250" dirty="0"/>
          </a:p>
        </p:txBody>
      </p:sp>
      <p:sp>
        <p:nvSpPr>
          <p:cNvPr id="19" name="Text 12"/>
          <p:cNvSpPr/>
          <p:nvPr/>
        </p:nvSpPr>
        <p:spPr>
          <a:xfrm>
            <a:off x="1014933" y="4113907"/>
            <a:ext cx="4104531" cy="176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Ordinamento</a:t>
            </a:r>
            <a:endParaRPr lang="en-US" sz="1100" dirty="0"/>
          </a:p>
        </p:txBody>
      </p:sp>
      <p:sp>
        <p:nvSpPr>
          <p:cNvPr id="20" name="Text 13"/>
          <p:cNvSpPr/>
          <p:nvPr/>
        </p:nvSpPr>
        <p:spPr>
          <a:xfrm>
            <a:off x="1014933" y="4348832"/>
            <a:ext cx="4104531" cy="327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7000"/>
              </a:lnSpc>
              <a:buNone/>
            </a:pPr>
            <a:r>
              <a:rPr lang="en-US" sz="8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Dal minore al maggiore e viceversa. Valuta la rappresentazione semantica attraverso confronto e seriazione.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3943" y="843111"/>
            <a:ext cx="8196114" cy="389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50" dirty="0">
                <a:solidFill>
                  <a:srgbClr val="1F1E1E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Parte Individuale e Punteggi AC-MT</a:t>
            </a:r>
            <a:endParaRPr lang="en-US" sz="2450" dirty="0"/>
          </a:p>
        </p:txBody>
      </p:sp>
      <p:sp>
        <p:nvSpPr>
          <p:cNvPr id="3" name="Shape 1"/>
          <p:cNvSpPr/>
          <p:nvPr/>
        </p:nvSpPr>
        <p:spPr>
          <a:xfrm>
            <a:off x="388665" y="1410519"/>
            <a:ext cx="4124102" cy="2889870"/>
          </a:xfrm>
          <a:prstGeom prst="roundRect">
            <a:avLst>
              <a:gd name="adj" fmla="val 2952"/>
            </a:avLst>
          </a:prstGeom>
          <a:solidFill>
            <a:srgbClr val="DA1B2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507132" y="1528986"/>
            <a:ext cx="3887167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Prove Individuali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7132" y="1842269"/>
            <a:ext cx="3887167" cy="1302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2880" indent="-182880" algn="just">
              <a:lnSpc>
                <a:spcPct val="133000"/>
              </a:lnSpc>
              <a:buSzPct val="100000"/>
              <a:buChar char="•"/>
            </a:pPr>
            <a:r>
              <a:rPr lang="en-US" sz="9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Calcolo a mente:</a:t>
            </a:r>
            <a:r>
              <a:rPr lang="en-US" sz="900" dirty="0">
                <a:solidFill>
                  <a:srgbClr val="FFFFFF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6 operazioni (3 addizioni, 3 sottrazioni), si misura il tempo di risposta</a:t>
            </a:r>
            <a:endParaRPr lang="en-US" sz="900" dirty="0"/>
          </a:p>
          <a:p>
            <a:pPr marL="182880" indent="-182880" algn="just">
              <a:lnSpc>
                <a:spcPct val="133000"/>
              </a:lnSpc>
              <a:buSzPct val="100000"/>
              <a:buChar char="•"/>
            </a:pPr>
            <a:r>
              <a:rPr lang="en-US" sz="9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Calcolo scritto:</a:t>
            </a:r>
            <a:r>
              <a:rPr lang="en-US" sz="900" dirty="0">
                <a:solidFill>
                  <a:srgbClr val="FFFFFF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si annotano strategia e tempo</a:t>
            </a:r>
            <a:endParaRPr lang="en-US" sz="900" dirty="0"/>
          </a:p>
          <a:p>
            <a:pPr marL="182880" indent="-182880" algn="just">
              <a:lnSpc>
                <a:spcPct val="133000"/>
              </a:lnSpc>
              <a:buSzPct val="100000"/>
              <a:buChar char="•"/>
            </a:pPr>
            <a:r>
              <a:rPr lang="en-US" sz="9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Enumerazione:</a:t>
            </a:r>
            <a:r>
              <a:rPr lang="en-US" sz="900" dirty="0">
                <a:solidFill>
                  <a:srgbClr val="FFFFFF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da 1 a 20 (classe prima)</a:t>
            </a:r>
            <a:endParaRPr lang="en-US" sz="900" dirty="0"/>
          </a:p>
          <a:p>
            <a:pPr marL="182880" indent="-182880" algn="just">
              <a:lnSpc>
                <a:spcPct val="133000"/>
              </a:lnSpc>
              <a:buSzPct val="100000"/>
              <a:buChar char="•"/>
            </a:pPr>
            <a:r>
              <a:rPr lang="en-US" sz="9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Dettato di numeri:</a:t>
            </a:r>
            <a:r>
              <a:rPr lang="en-US" sz="900" dirty="0">
                <a:solidFill>
                  <a:srgbClr val="FFFFFF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meccanismi sintattici e lessicali</a:t>
            </a:r>
            <a:endParaRPr lang="en-US" sz="900" dirty="0"/>
          </a:p>
          <a:p>
            <a:pPr marL="182880" indent="-182880" algn="just">
              <a:lnSpc>
                <a:spcPct val="133000"/>
              </a:lnSpc>
              <a:buSzPct val="100000"/>
              <a:buChar char="•"/>
            </a:pPr>
            <a:r>
              <a:rPr lang="en-US" sz="900" b="1" dirty="0">
                <a:solidFill>
                  <a:srgbClr val="FFFFFF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Recupero fatti numerici:</a:t>
            </a:r>
            <a:r>
              <a:rPr lang="en-US" sz="900" dirty="0">
                <a:solidFill>
                  <a:srgbClr val="FFFFFF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memorizzazione di combinazioni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721275" y="1528986"/>
            <a:ext cx="3953545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F1E1E"/>
                </a:solidFill>
                <a:latin typeface="Sora SemiBold" pitchFamily="34" charset="0"/>
                <a:ea typeface="Sora SemiBold" pitchFamily="34" charset="-122"/>
                <a:cs typeface="Sora SemiBold" pitchFamily="34" charset="-120"/>
              </a:rPr>
              <a:t>Indici e Fasce di Prestazione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721275" y="1842269"/>
            <a:ext cx="3953545" cy="1350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00" b="1" dirty="0">
                <a:solidFill>
                  <a:srgbClr val="3B3535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Parte collettiva:</a:t>
            </a: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operazioni scritte in classe e conoscenza numerica.</a:t>
            </a:r>
            <a:endParaRPr lang="en-US" sz="90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900" b="1" dirty="0">
                <a:solidFill>
                  <a:srgbClr val="3B3535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Parte individuale:</a:t>
            </a: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accuratezza (numero di errori) e tempo totale.</a:t>
            </a:r>
            <a:endParaRPr lang="en-US" sz="90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L'</a:t>
            </a:r>
            <a:r>
              <a:rPr lang="en-US" sz="900" b="1" dirty="0">
                <a:solidFill>
                  <a:srgbClr val="3B3535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indice di correttezza</a:t>
            </a: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informa sul possesso dei meccanismi di elaborazione; l'</a:t>
            </a:r>
            <a:r>
              <a:rPr lang="en-US" sz="900" b="1" dirty="0">
                <a:solidFill>
                  <a:srgbClr val="3B3535"/>
                </a:solidFill>
                <a:latin typeface="Sora Bold" pitchFamily="34" charset="0"/>
                <a:ea typeface="Sora Bold" pitchFamily="34" charset="-122"/>
                <a:cs typeface="Sora Bold" pitchFamily="34" charset="-120"/>
              </a:rPr>
              <a:t>indice di rapidità</a:t>
            </a:r>
            <a:r>
              <a:rPr lang="en-US" sz="9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sull'automatizzazione del processo.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721275" y="3326011"/>
            <a:ext cx="3953545" cy="841102"/>
          </a:xfrm>
          <a:prstGeom prst="roundRect">
            <a:avLst>
              <a:gd name="adj" fmla="val 5917"/>
            </a:avLst>
          </a:prstGeom>
          <a:solidFill>
            <a:srgbClr val="F9D2D6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9742" y="3503786"/>
            <a:ext cx="148084" cy="11846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106293" y="3462263"/>
            <a:ext cx="3450059" cy="5685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Le fasce di prestazione possono richiedere attenzione, intervento immediato o fare riferimento a dati normativi per classe.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970</Words>
  <Application>Microsoft Office PowerPoint</Application>
  <PresentationFormat>Presentazione su schermo (16:9)</PresentationFormat>
  <Paragraphs>138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Sora Light</vt:lpstr>
      <vt:lpstr>Arial</vt:lpstr>
      <vt:lpstr>Sora SemiBold</vt:lpstr>
      <vt:lpstr>Sora Bold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Giorgio Melis</dc:creator>
  <cp:lastModifiedBy>GIORGIO  MELIS</cp:lastModifiedBy>
  <cp:revision>4</cp:revision>
  <dcterms:created xsi:type="dcterms:W3CDTF">2026-07-06T20:31:22Z</dcterms:created>
  <dcterms:modified xsi:type="dcterms:W3CDTF">2026-07-29T15:04:37Z</dcterms:modified>
</cp:coreProperties>
</file>