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13"/>
  </p:notesMasterIdLst>
  <p:sldIdLst>
    <p:sldId id="266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</p:sldIdLst>
  <p:sldSz cx="9144000" cy="5143500" type="screen16x9"/>
  <p:notesSz cx="5143500" cy="9144000"/>
  <p:embeddedFontLst>
    <p:embeddedFont>
      <p:font typeface="Open Sans" panose="020B0606030504020204" pitchFamily="34" charset="0"/>
      <p:regular r:id="rId14"/>
      <p:bold r:id="rId15"/>
    </p:embeddedFont>
    <p:embeddedFont>
      <p:font typeface="Open Sans Bold" panose="020B0806030504020204" pitchFamily="34" charset="0"/>
      <p:regular r:id="rId16"/>
    </p:embeddedFont>
    <p:embeddedFont>
      <p:font typeface="Unbounded Bold" panose="020B0604020202020204" charset="0"/>
      <p:regular r:id="rId17"/>
    </p:embeddedFont>
    <p:embeddedFont>
      <p:font typeface="Unbounded Light" panose="020B0604020202020204" charset="0"/>
      <p:regular r:id="rId18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148" d="100"/>
          <a:sy n="148" d="100"/>
        </p:scale>
        <p:origin x="534" y="120"/>
      </p:cViewPr>
      <p:guideLst/>
    </p:cSldViewPr>
  </p:slideViewPr>
  <p:notesTextViewPr>
    <p:cViewPr>
      <p:scale>
        <a:sx n="3" d="2"/>
        <a:sy n="3" d="2"/>
      </p:scale>
      <p:origin x="0" y="-5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font" Target="fonts/font5.fntdata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589974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novaccio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>
            <a:extLst>
              <a:ext uri="{FF2B5EF4-FFF2-40B4-BE49-F238E27FC236}">
                <a16:creationId xmlns:a16="http://schemas.microsoft.com/office/drawing/2014/main" id="{2C2A2820-05D6-B5A7-921A-A5BF5D87A86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57454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master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50" r:id="rId3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6.png"/><Relationship Id="rId4" Type="http://schemas.openxmlformats.org/officeDocument/2006/relationships/image" Target="../media/image5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7.svg"/><Relationship Id="rId5" Type="http://schemas.openxmlformats.org/officeDocument/2006/relationships/image" Target="../media/image16.svg"/><Relationship Id="rId4" Type="http://schemas.openxmlformats.org/officeDocument/2006/relationships/image" Target="../media/image15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>
            <a:extLst>
              <a:ext uri="{FF2B5EF4-FFF2-40B4-BE49-F238E27FC236}">
                <a16:creationId xmlns:a16="http://schemas.microsoft.com/office/drawing/2014/main" id="{5B5C15FA-86F9-B1E8-A250-67229B5BB67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99278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29000" cy="5143500"/>
          </a:xfrm>
          <a:prstGeom prst="rect">
            <a:avLst/>
          </a:prstGeom>
          <a:solidFill>
            <a:srgbClr val="F2F2F2"/>
          </a:solidFill>
          <a:ln/>
        </p:spPr>
        <p:txBody>
          <a:bodyPr/>
          <a:lstStyle/>
          <a:p>
            <a:endParaRPr lang="it-IT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987" y="92943"/>
            <a:ext cx="3305026" cy="4957539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3925119" y="1701626"/>
            <a:ext cx="4722763" cy="38754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4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Come Redigere il PDP</a:t>
            </a:r>
            <a:endParaRPr lang="en-US" sz="2400" dirty="0"/>
          </a:p>
        </p:txBody>
      </p:sp>
      <p:sp>
        <p:nvSpPr>
          <p:cNvPr id="5" name="Text 2"/>
          <p:cNvSpPr/>
          <p:nvPr/>
        </p:nvSpPr>
        <p:spPr>
          <a:xfrm>
            <a:off x="3925119" y="2275210"/>
            <a:ext cx="4722763" cy="79384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just">
              <a:lnSpc>
                <a:spcPct val="133000"/>
              </a:lnSpc>
              <a:buNone/>
            </a:pPr>
            <a:r>
              <a:rPr lang="en-US" sz="9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Il </a:t>
            </a:r>
            <a:r>
              <a:rPr lang="en-US" sz="950" b="1" dirty="0">
                <a:solidFill>
                  <a:srgbClr val="333F70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Piano Didattico Personalizzato</a:t>
            </a:r>
            <a:r>
              <a:rPr lang="en-US" sz="9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è l'esito coerente dell'evoluzione normativa degli ultimi decenni, orientata alla realizzazione del </a:t>
            </a:r>
            <a:r>
              <a:rPr lang="en-US" sz="950" dirty="0">
                <a:solidFill>
                  <a:srgbClr val="26A688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successo formativo di tutti gli alunni</a:t>
            </a:r>
            <a:r>
              <a:rPr lang="en-US" sz="9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. Questo percorso illustra i principi, i ruoli e le pratiche per una redazione efficace e consapevole del documento.</a:t>
            </a:r>
            <a:endParaRPr lang="en-US" sz="950" dirty="0"/>
          </a:p>
        </p:txBody>
      </p:sp>
      <p:sp>
        <p:nvSpPr>
          <p:cNvPr id="6" name="Shape 3"/>
          <p:cNvSpPr/>
          <p:nvPr/>
        </p:nvSpPr>
        <p:spPr>
          <a:xfrm>
            <a:off x="3925119" y="3208586"/>
            <a:ext cx="872654" cy="233214"/>
          </a:xfrm>
          <a:prstGeom prst="roundRect">
            <a:avLst>
              <a:gd name="adj" fmla="val 17872"/>
            </a:avLst>
          </a:prstGeom>
          <a:solidFill>
            <a:srgbClr val="D6F5EE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7" name="Text 4"/>
          <p:cNvSpPr/>
          <p:nvPr/>
        </p:nvSpPr>
        <p:spPr>
          <a:xfrm>
            <a:off x="3999533" y="3245793"/>
            <a:ext cx="1181026" cy="1588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7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GUIDA PRATICA</a:t>
            </a:r>
            <a:endParaRPr lang="en-US" sz="750" dirty="0"/>
          </a:p>
        </p:txBody>
      </p:sp>
      <p:sp>
        <p:nvSpPr>
          <p:cNvPr id="8" name="Shape 5"/>
          <p:cNvSpPr/>
          <p:nvPr/>
        </p:nvSpPr>
        <p:spPr>
          <a:xfrm>
            <a:off x="4859759" y="3208586"/>
            <a:ext cx="1323082" cy="233214"/>
          </a:xfrm>
          <a:prstGeom prst="roundRect">
            <a:avLst>
              <a:gd name="adj" fmla="val 17872"/>
            </a:avLst>
          </a:prstGeom>
          <a:noFill/>
          <a:ln/>
          <a:effectLst>
            <a:outerShdw blurRad="101600" dist="50800" dir="16200000" algn="bl" rotWithShape="0">
              <a:srgbClr val="5CC97B">
                <a:alpha val="100000"/>
              </a:srgbClr>
            </a:outerShdw>
          </a:effectLst>
        </p:spPr>
        <p:txBody>
          <a:bodyPr/>
          <a:lstStyle/>
          <a:p>
            <a:endParaRPr lang="it-IT"/>
          </a:p>
        </p:txBody>
      </p:sp>
      <p:sp>
        <p:nvSpPr>
          <p:cNvPr id="9" name="Text 6"/>
          <p:cNvSpPr/>
          <p:nvPr/>
        </p:nvSpPr>
        <p:spPr>
          <a:xfrm>
            <a:off x="4934173" y="3245793"/>
            <a:ext cx="1631454" cy="1588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750" dirty="0">
                <a:solidFill>
                  <a:srgbClr val="5CC97B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INCLUSIONE SCOLASTICA</a:t>
            </a:r>
            <a:endParaRPr lang="en-US" sz="750" dirty="0"/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E254FCEC-666A-D087-B9DA-DC8144633C08}"/>
              </a:ext>
            </a:extLst>
          </p:cNvPr>
          <p:cNvSpPr/>
          <p:nvPr/>
        </p:nvSpPr>
        <p:spPr>
          <a:xfrm>
            <a:off x="7960058" y="4804117"/>
            <a:ext cx="1121955" cy="294543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it-IT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96119" y="1458664"/>
            <a:ext cx="8151763" cy="1938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2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Principi fondamentali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496119" y="1702073"/>
            <a:ext cx="8151763" cy="38754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4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Il Significato del PDP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406822" y="2275656"/>
            <a:ext cx="4103191" cy="1409179"/>
          </a:xfrm>
          <a:prstGeom prst="roundRect">
            <a:avLst>
              <a:gd name="adj" fmla="val 6338"/>
            </a:avLst>
          </a:prstGeom>
          <a:solidFill>
            <a:srgbClr val="DDF8F2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5" name="Text 3"/>
          <p:cNvSpPr/>
          <p:nvPr/>
        </p:nvSpPr>
        <p:spPr>
          <a:xfrm>
            <a:off x="530796" y="2399630"/>
            <a:ext cx="3855244" cy="1938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2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Funzione pedagogica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530796" y="2717453"/>
            <a:ext cx="3855244" cy="79384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just">
              <a:lnSpc>
                <a:spcPct val="133000"/>
              </a:lnSpc>
              <a:buNone/>
            </a:pPr>
            <a:r>
              <a:rPr lang="en-US" sz="9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La compilazione del documento deve mantenere una funzione pedagogica e organizzativa concreta, orientata all'effettiva personalizzazione del percorso scolastico. Non deve ridursi a un atto formale.</a:t>
            </a:r>
            <a:endParaRPr lang="en-US" sz="950" dirty="0"/>
          </a:p>
        </p:txBody>
      </p:sp>
      <p:sp>
        <p:nvSpPr>
          <p:cNvPr id="7" name="Text 5"/>
          <p:cNvSpPr/>
          <p:nvPr/>
        </p:nvSpPr>
        <p:spPr>
          <a:xfrm>
            <a:off x="4728046" y="2399630"/>
            <a:ext cx="3924598" cy="1938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2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Principi essenziali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728046" y="2717453"/>
            <a:ext cx="3924598" cy="92399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193040" indent="-193040" algn="just">
              <a:lnSpc>
                <a:spcPct val="133000"/>
              </a:lnSpc>
              <a:buSzPct val="100000"/>
              <a:buChar char="•"/>
            </a:pPr>
            <a:r>
              <a:rPr lang="en-US" sz="9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È </a:t>
            </a:r>
            <a:r>
              <a:rPr lang="en-US" sz="950" b="1" dirty="0">
                <a:solidFill>
                  <a:srgbClr val="333F70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obbligatorio</a:t>
            </a:r>
            <a:r>
              <a:rPr lang="en-US" sz="9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per gli alunni con DSA</a:t>
            </a:r>
            <a:endParaRPr lang="en-US" sz="950" dirty="0"/>
          </a:p>
          <a:p>
            <a:pPr marL="193040" indent="-193040" algn="just">
              <a:lnSpc>
                <a:spcPct val="133000"/>
              </a:lnSpc>
              <a:buSzPct val="100000"/>
              <a:buChar char="•"/>
            </a:pPr>
            <a:r>
              <a:rPr lang="en-US" sz="9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La redazione è di </a:t>
            </a:r>
            <a:r>
              <a:rPr lang="en-US" sz="950" b="1" dirty="0">
                <a:solidFill>
                  <a:srgbClr val="333F70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competenza della scuola</a:t>
            </a:r>
            <a:endParaRPr lang="en-US" sz="950" dirty="0"/>
          </a:p>
          <a:p>
            <a:pPr marL="193040" indent="-193040" algn="just">
              <a:lnSpc>
                <a:spcPct val="133000"/>
              </a:lnSpc>
              <a:buSzPct val="100000"/>
              <a:buChar char="•"/>
            </a:pPr>
            <a:r>
              <a:rPr lang="en-US" sz="9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È prevista la </a:t>
            </a:r>
            <a:r>
              <a:rPr lang="en-US" sz="950" b="1" dirty="0">
                <a:solidFill>
                  <a:srgbClr val="333F70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collaborazione della famiglia</a:t>
            </a:r>
            <a:endParaRPr lang="en-US" sz="950" dirty="0"/>
          </a:p>
          <a:p>
            <a:pPr marL="193040" indent="-193040" algn="just">
              <a:lnSpc>
                <a:spcPct val="133000"/>
              </a:lnSpc>
              <a:buSzPct val="100000"/>
              <a:buChar char="•"/>
            </a:pPr>
            <a:r>
              <a:rPr lang="en-US" sz="9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Deve tradursi in scelte didattiche concrete e operative</a:t>
            </a:r>
            <a:endParaRPr lang="en-US" sz="9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29000" cy="5143500"/>
          </a:xfrm>
          <a:prstGeom prst="rect">
            <a:avLst/>
          </a:prstGeom>
          <a:solidFill>
            <a:srgbClr val="F2F2F2"/>
          </a:solidFill>
          <a:ln/>
        </p:spPr>
        <p:txBody>
          <a:bodyPr/>
          <a:lstStyle/>
          <a:p>
            <a:endParaRPr lang="it-IT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085" y="88627"/>
            <a:ext cx="3310830" cy="4966246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3925119" y="383009"/>
            <a:ext cx="4722763" cy="36946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3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Il Ruolo della Famiglia</a:t>
            </a:r>
            <a:endParaRPr lang="en-US" sz="2300" dirty="0"/>
          </a:p>
        </p:txBody>
      </p:sp>
      <p:pic>
        <p:nvPicPr>
          <p:cNvPr id="5" name="Image 1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925119" y="921469"/>
            <a:ext cx="4722763" cy="886569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4084811" y="1253877"/>
            <a:ext cx="177329" cy="221679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350" b="1" dirty="0">
                <a:solidFill>
                  <a:srgbClr val="00000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1</a:t>
            </a:r>
            <a:endParaRPr lang="en-US" sz="1350" dirty="0"/>
          </a:p>
        </p:txBody>
      </p:sp>
      <p:sp>
        <p:nvSpPr>
          <p:cNvPr id="7" name="Text 3"/>
          <p:cNvSpPr/>
          <p:nvPr/>
        </p:nvSpPr>
        <p:spPr>
          <a:xfrm>
            <a:off x="4524970" y="1053926"/>
            <a:ext cx="3990454" cy="18469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1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Accogliere la segnalazione</a:t>
            </a:r>
            <a:endParaRPr lang="en-US" sz="1150" dirty="0"/>
          </a:p>
        </p:txBody>
      </p:sp>
      <p:sp>
        <p:nvSpPr>
          <p:cNvPr id="8" name="Text 4"/>
          <p:cNvSpPr/>
          <p:nvPr/>
        </p:nvSpPr>
        <p:spPr>
          <a:xfrm>
            <a:off x="4524970" y="1306190"/>
            <a:ext cx="3990454" cy="36939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just">
              <a:lnSpc>
                <a:spcPct val="130000"/>
              </a:lnSpc>
              <a:buNone/>
            </a:pPr>
            <a:r>
              <a:rPr lang="en-US" sz="9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La famiglia accoglie la segnalazione della scuola e richiede la valutazione specialistica presso il Servizio Sanitario Nazionale o centri accreditati.</a:t>
            </a:r>
            <a:endParaRPr lang="en-US" sz="900" dirty="0"/>
          </a:p>
        </p:txBody>
      </p:sp>
      <p:pic>
        <p:nvPicPr>
          <p:cNvPr id="9" name="Image 2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925119" y="1920701"/>
            <a:ext cx="4722763" cy="886569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4084811" y="2253109"/>
            <a:ext cx="177329" cy="221679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350" b="1" dirty="0">
                <a:solidFill>
                  <a:srgbClr val="00000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2</a:t>
            </a:r>
            <a:endParaRPr lang="en-US" sz="1350" dirty="0"/>
          </a:p>
        </p:txBody>
      </p:sp>
      <p:sp>
        <p:nvSpPr>
          <p:cNvPr id="11" name="Text 6"/>
          <p:cNvSpPr/>
          <p:nvPr/>
        </p:nvSpPr>
        <p:spPr>
          <a:xfrm>
            <a:off x="4524970" y="2053158"/>
            <a:ext cx="3990454" cy="18469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1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Consegnare la diagnosi</a:t>
            </a:r>
            <a:endParaRPr lang="en-US" sz="1150" dirty="0"/>
          </a:p>
        </p:txBody>
      </p:sp>
      <p:sp>
        <p:nvSpPr>
          <p:cNvPr id="12" name="Text 7"/>
          <p:cNvSpPr/>
          <p:nvPr/>
        </p:nvSpPr>
        <p:spPr>
          <a:xfrm>
            <a:off x="4524970" y="2305422"/>
            <a:ext cx="3990454" cy="36939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just">
              <a:lnSpc>
                <a:spcPct val="130000"/>
              </a:lnSpc>
              <a:buNone/>
            </a:pPr>
            <a:r>
              <a:rPr lang="en-US" sz="9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Consegna l'eventuale diagnosi alla scuola, rendendola parte del percorso formativo dell'alunno.</a:t>
            </a:r>
            <a:endParaRPr lang="en-US" sz="900" dirty="0"/>
          </a:p>
        </p:txBody>
      </p:sp>
      <p:pic>
        <p:nvPicPr>
          <p:cNvPr id="13" name="Image 3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925119" y="2919933"/>
            <a:ext cx="4722763" cy="886569"/>
          </a:xfrm>
          <a:prstGeom prst="rect">
            <a:avLst/>
          </a:prstGeom>
        </p:spPr>
      </p:pic>
      <p:sp>
        <p:nvSpPr>
          <p:cNvPr id="14" name="Text 8"/>
          <p:cNvSpPr/>
          <p:nvPr/>
        </p:nvSpPr>
        <p:spPr>
          <a:xfrm>
            <a:off x="4084811" y="3252341"/>
            <a:ext cx="177329" cy="221679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350" b="1" dirty="0">
                <a:solidFill>
                  <a:srgbClr val="00000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3</a:t>
            </a:r>
            <a:endParaRPr lang="en-US" sz="1350" dirty="0"/>
          </a:p>
        </p:txBody>
      </p:sp>
      <p:sp>
        <p:nvSpPr>
          <p:cNvPr id="15" name="Text 9"/>
          <p:cNvSpPr/>
          <p:nvPr/>
        </p:nvSpPr>
        <p:spPr>
          <a:xfrm>
            <a:off x="4524970" y="3052390"/>
            <a:ext cx="3990454" cy="18469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1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Partecipare alla stesura</a:t>
            </a:r>
            <a:endParaRPr lang="en-US" sz="1150" dirty="0"/>
          </a:p>
        </p:txBody>
      </p:sp>
      <p:sp>
        <p:nvSpPr>
          <p:cNvPr id="16" name="Text 10"/>
          <p:cNvSpPr/>
          <p:nvPr/>
        </p:nvSpPr>
        <p:spPr>
          <a:xfrm>
            <a:off x="4524970" y="3304654"/>
            <a:ext cx="3990454" cy="36939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just">
              <a:lnSpc>
                <a:spcPct val="130000"/>
              </a:lnSpc>
              <a:buNone/>
            </a:pPr>
            <a:r>
              <a:rPr lang="en-US" sz="9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Partecipa attivamente alla redazione del PDP, condividendo informazioni utili e attivando risorse per il successo formativo.</a:t>
            </a:r>
            <a:endParaRPr lang="en-US" sz="900" dirty="0"/>
          </a:p>
        </p:txBody>
      </p:sp>
      <p:sp>
        <p:nvSpPr>
          <p:cNvPr id="17" name="Shape 11"/>
          <p:cNvSpPr/>
          <p:nvPr/>
        </p:nvSpPr>
        <p:spPr>
          <a:xfrm>
            <a:off x="3925119" y="3933230"/>
            <a:ext cx="4722763" cy="827187"/>
          </a:xfrm>
          <a:prstGeom prst="roundRect">
            <a:avLst>
              <a:gd name="adj" fmla="val 6003"/>
            </a:avLst>
          </a:prstGeom>
          <a:solidFill>
            <a:srgbClr val="DDF8F2"/>
          </a:solidFill>
          <a:ln/>
        </p:spPr>
        <p:txBody>
          <a:bodyPr/>
          <a:lstStyle/>
          <a:p>
            <a:endParaRPr lang="it-IT"/>
          </a:p>
        </p:txBody>
      </p:sp>
      <p:pic>
        <p:nvPicPr>
          <p:cNvPr id="18" name="Image 4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43288" y="4101331"/>
            <a:ext cx="147786" cy="118170"/>
          </a:xfrm>
          <a:prstGeom prst="rect">
            <a:avLst/>
          </a:prstGeom>
        </p:spPr>
      </p:pic>
      <p:sp>
        <p:nvSpPr>
          <p:cNvPr id="19" name="Text 12"/>
          <p:cNvSpPr/>
          <p:nvPr/>
        </p:nvSpPr>
        <p:spPr>
          <a:xfrm>
            <a:off x="4309244" y="4075435"/>
            <a:ext cx="4220468" cy="5540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just">
              <a:lnSpc>
                <a:spcPct val="13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La collaborazione con la famiglia è un elemento </a:t>
            </a:r>
            <a:r>
              <a:rPr lang="en-US" sz="900" b="1" dirty="0">
                <a:solidFill>
                  <a:srgbClr val="000000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strutturale</a:t>
            </a:r>
            <a:r>
              <a:rPr lang="en-US" sz="900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del percorso, non un passaggio formale. Il PDP risulta più efficace quando nasce da uno scambio di informazioni chiaro e continuo.</a:t>
            </a:r>
            <a:endParaRPr lang="en-US" sz="900" dirty="0"/>
          </a:p>
        </p:txBody>
      </p:sp>
      <p:sp>
        <p:nvSpPr>
          <p:cNvPr id="20" name="Rettangolo 19">
            <a:extLst>
              <a:ext uri="{FF2B5EF4-FFF2-40B4-BE49-F238E27FC236}">
                <a16:creationId xmlns:a16="http://schemas.microsoft.com/office/drawing/2014/main" id="{061E2FC8-742D-4EAB-91EB-259620E5F605}"/>
              </a:ext>
            </a:extLst>
          </p:cNvPr>
          <p:cNvSpPr/>
          <p:nvPr/>
        </p:nvSpPr>
        <p:spPr>
          <a:xfrm>
            <a:off x="7960058" y="4804117"/>
            <a:ext cx="1121955" cy="294543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it-IT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96119" y="649317"/>
            <a:ext cx="8151763" cy="38754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4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Da Dove Parte il Percorso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496119" y="1126703"/>
            <a:ext cx="4347270" cy="1938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2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La diagnosi di DSA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496119" y="1444526"/>
            <a:ext cx="4347270" cy="99231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just">
              <a:lnSpc>
                <a:spcPct val="133000"/>
              </a:lnSpc>
              <a:buNone/>
            </a:pPr>
            <a:r>
              <a:rPr lang="en-US" sz="9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La diagnosi è effettuata dal </a:t>
            </a:r>
            <a:r>
              <a:rPr lang="en-US" sz="950" b="1" dirty="0">
                <a:solidFill>
                  <a:srgbClr val="333F70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Servizio Sanitario Nazionale</a:t>
            </a:r>
            <a:r>
              <a:rPr lang="en-US" sz="9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o da centri accreditati ed è comunicata dalla famiglia alla scuola. Nel percorso formativo, la diagnosi va letta come </a:t>
            </a:r>
            <a:r>
              <a:rPr lang="en-US" sz="950" b="1" dirty="0">
                <a:solidFill>
                  <a:srgbClr val="26A688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punto di partenza utile</a:t>
            </a:r>
            <a:r>
              <a:rPr lang="en-US" sz="9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a comprendere il funzionamento dell'alunno, pianificare il percorso e rimuovere eventuali barriere all'apprendimento.</a:t>
            </a:r>
            <a:endParaRPr lang="en-US" sz="950" dirty="0"/>
          </a:p>
        </p:txBody>
      </p:sp>
      <p:sp>
        <p:nvSpPr>
          <p:cNvPr id="5" name="Text 3"/>
          <p:cNvSpPr/>
          <p:nvPr/>
        </p:nvSpPr>
        <p:spPr>
          <a:xfrm>
            <a:off x="496119" y="2560811"/>
            <a:ext cx="4347270" cy="38769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lnSpc>
                <a:spcPct val="104000"/>
              </a:lnSpc>
              <a:buNone/>
            </a:pPr>
            <a:r>
              <a:rPr lang="en-US" sz="12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Dalla diagnosi certificativa a quella orientativa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496119" y="3072482"/>
            <a:ext cx="4347270" cy="5953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just">
              <a:lnSpc>
                <a:spcPct val="133000"/>
              </a:lnSpc>
              <a:buNone/>
            </a:pPr>
            <a:r>
              <a:rPr lang="en-US" sz="9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La lettura della documentazione non deve fermarsi all'etichetta clinica, ma tradursi in </a:t>
            </a:r>
            <a:r>
              <a:rPr lang="en-US" sz="950" b="1" dirty="0">
                <a:solidFill>
                  <a:srgbClr val="333F70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indicazioni operative</a:t>
            </a:r>
            <a:r>
              <a:rPr lang="en-US" sz="9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per la progettazione didattica e per il superamento delle barriere all'apprendimento.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5061421" y="1002729"/>
            <a:ext cx="3680445" cy="3572024"/>
          </a:xfrm>
          <a:prstGeom prst="roundRect">
            <a:avLst>
              <a:gd name="adj" fmla="val 2427"/>
            </a:avLst>
          </a:prstGeom>
          <a:solidFill>
            <a:srgbClr val="F2F2F2"/>
          </a:solidFill>
          <a:ln/>
        </p:spPr>
        <p:txBody>
          <a:bodyPr/>
          <a:lstStyle/>
          <a:p>
            <a:endParaRPr lang="it-IT"/>
          </a:p>
        </p:txBody>
      </p:sp>
      <p:pic>
        <p:nvPicPr>
          <p:cNvPr id="8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85395" y="1142256"/>
            <a:ext cx="3432497" cy="3432497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96119" y="956816"/>
            <a:ext cx="8151763" cy="1938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2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Il processo istituzionale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496119" y="1200224"/>
            <a:ext cx="8151763" cy="38754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4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Cosa Fa l'Istituzione Scolastica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496119" y="1773808"/>
            <a:ext cx="248022" cy="1550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950" dirty="0">
                <a:solidFill>
                  <a:srgbClr val="333F70"/>
                </a:solidFill>
                <a:latin typeface="Unbounded Light" pitchFamily="34" charset="0"/>
                <a:ea typeface="Unbounded Light" pitchFamily="34" charset="-122"/>
                <a:cs typeface="Unbounded Light" pitchFamily="34" charset="-120"/>
              </a:rPr>
              <a:t>01</a:t>
            </a:r>
            <a:endParaRPr lang="en-US" sz="950" dirty="0"/>
          </a:p>
        </p:txBody>
      </p:sp>
      <p:sp>
        <p:nvSpPr>
          <p:cNvPr id="5" name="Shape 3"/>
          <p:cNvSpPr/>
          <p:nvPr/>
        </p:nvSpPr>
        <p:spPr>
          <a:xfrm>
            <a:off x="496119" y="1970261"/>
            <a:ext cx="2634555" cy="14288"/>
          </a:xfrm>
          <a:prstGeom prst="rect">
            <a:avLst/>
          </a:prstGeom>
          <a:solidFill>
            <a:srgbClr val="F9D933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6" name="Text 4"/>
          <p:cNvSpPr/>
          <p:nvPr/>
        </p:nvSpPr>
        <p:spPr>
          <a:xfrm>
            <a:off x="496119" y="2060823"/>
            <a:ext cx="2634555" cy="1938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2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Ricezione della diagnosi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496120" y="2329086"/>
            <a:ext cx="2563604" cy="39692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just">
              <a:lnSpc>
                <a:spcPct val="133000"/>
              </a:lnSpc>
              <a:buNone/>
            </a:pPr>
            <a:r>
              <a:rPr lang="en-US" sz="9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La scuola riceve la diagnosi dalla famiglia e la inserisce nel fascicolo riservato dell'alunno.</a:t>
            </a:r>
            <a:endParaRPr lang="en-US" sz="950" dirty="0"/>
          </a:p>
        </p:txBody>
      </p:sp>
      <p:sp>
        <p:nvSpPr>
          <p:cNvPr id="8" name="Text 6"/>
          <p:cNvSpPr/>
          <p:nvPr/>
        </p:nvSpPr>
        <p:spPr>
          <a:xfrm>
            <a:off x="3254648" y="1773808"/>
            <a:ext cx="248022" cy="1550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950" dirty="0">
                <a:solidFill>
                  <a:srgbClr val="333F70"/>
                </a:solidFill>
                <a:latin typeface="Unbounded Light" pitchFamily="34" charset="0"/>
                <a:ea typeface="Unbounded Light" pitchFamily="34" charset="-122"/>
                <a:cs typeface="Unbounded Light" pitchFamily="34" charset="-120"/>
              </a:rPr>
              <a:t>02</a:t>
            </a:r>
            <a:endParaRPr lang="en-US" sz="950" dirty="0"/>
          </a:p>
        </p:txBody>
      </p:sp>
      <p:sp>
        <p:nvSpPr>
          <p:cNvPr id="9" name="Shape 7"/>
          <p:cNvSpPr/>
          <p:nvPr/>
        </p:nvSpPr>
        <p:spPr>
          <a:xfrm>
            <a:off x="3254648" y="1970261"/>
            <a:ext cx="2634630" cy="14288"/>
          </a:xfrm>
          <a:prstGeom prst="rect">
            <a:avLst/>
          </a:prstGeom>
          <a:solidFill>
            <a:srgbClr val="F9D933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10" name="Text 8"/>
          <p:cNvSpPr/>
          <p:nvPr/>
        </p:nvSpPr>
        <p:spPr>
          <a:xfrm>
            <a:off x="3254648" y="2060823"/>
            <a:ext cx="2634630" cy="1938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2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Informazione del team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3254648" y="2329086"/>
            <a:ext cx="2563604" cy="5953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just">
              <a:lnSpc>
                <a:spcPct val="133000"/>
              </a:lnSpc>
              <a:buNone/>
            </a:pPr>
            <a:r>
              <a:rPr lang="en-US" sz="9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Informa il Consiglio di classe o il team docenti della presenza della documentazione diagnostica.</a:t>
            </a:r>
            <a:endParaRPr lang="en-US" sz="950" dirty="0"/>
          </a:p>
        </p:txBody>
      </p:sp>
      <p:sp>
        <p:nvSpPr>
          <p:cNvPr id="12" name="Text 10"/>
          <p:cNvSpPr/>
          <p:nvPr/>
        </p:nvSpPr>
        <p:spPr>
          <a:xfrm>
            <a:off x="6013252" y="1773808"/>
            <a:ext cx="248022" cy="1550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950" dirty="0">
                <a:solidFill>
                  <a:srgbClr val="333F70"/>
                </a:solidFill>
                <a:latin typeface="Unbounded Light" pitchFamily="34" charset="0"/>
                <a:ea typeface="Unbounded Light" pitchFamily="34" charset="-122"/>
                <a:cs typeface="Unbounded Light" pitchFamily="34" charset="-120"/>
              </a:rPr>
              <a:t>03</a:t>
            </a:r>
            <a:endParaRPr lang="en-US" sz="950" dirty="0"/>
          </a:p>
        </p:txBody>
      </p:sp>
      <p:sp>
        <p:nvSpPr>
          <p:cNvPr id="13" name="Shape 11"/>
          <p:cNvSpPr/>
          <p:nvPr/>
        </p:nvSpPr>
        <p:spPr>
          <a:xfrm>
            <a:off x="6013252" y="1970261"/>
            <a:ext cx="2634555" cy="14288"/>
          </a:xfrm>
          <a:prstGeom prst="rect">
            <a:avLst/>
          </a:prstGeom>
          <a:solidFill>
            <a:srgbClr val="F9D933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14" name="Text 12"/>
          <p:cNvSpPr/>
          <p:nvPr/>
        </p:nvSpPr>
        <p:spPr>
          <a:xfrm>
            <a:off x="6013252" y="2060823"/>
            <a:ext cx="2634555" cy="1938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2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Incontro con la famiglia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013253" y="2329086"/>
            <a:ext cx="2563604" cy="39692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just">
              <a:lnSpc>
                <a:spcPct val="133000"/>
              </a:lnSpc>
              <a:buNone/>
            </a:pPr>
            <a:r>
              <a:rPr lang="en-US" sz="9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Incontra la famiglia o raccoglie informazioni utili per una progettazione condivisa.</a:t>
            </a:r>
            <a:endParaRPr lang="en-US" sz="950" dirty="0"/>
          </a:p>
        </p:txBody>
      </p:sp>
      <p:sp>
        <p:nvSpPr>
          <p:cNvPr id="16" name="Text 14"/>
          <p:cNvSpPr/>
          <p:nvPr/>
        </p:nvSpPr>
        <p:spPr>
          <a:xfrm>
            <a:off x="496119" y="3141464"/>
            <a:ext cx="248022" cy="1550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950" dirty="0">
                <a:solidFill>
                  <a:srgbClr val="333F70"/>
                </a:solidFill>
                <a:latin typeface="Unbounded Light" pitchFamily="34" charset="0"/>
                <a:ea typeface="Unbounded Light" pitchFamily="34" charset="-122"/>
                <a:cs typeface="Unbounded Light" pitchFamily="34" charset="-120"/>
              </a:rPr>
              <a:t>04</a:t>
            </a:r>
            <a:endParaRPr lang="en-US" sz="950" dirty="0"/>
          </a:p>
        </p:txBody>
      </p:sp>
      <p:sp>
        <p:nvSpPr>
          <p:cNvPr id="17" name="Shape 15"/>
          <p:cNvSpPr/>
          <p:nvPr/>
        </p:nvSpPr>
        <p:spPr>
          <a:xfrm>
            <a:off x="496119" y="3337917"/>
            <a:ext cx="4013820" cy="14288"/>
          </a:xfrm>
          <a:prstGeom prst="rect">
            <a:avLst/>
          </a:prstGeom>
          <a:solidFill>
            <a:srgbClr val="F9D933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18" name="Text 16"/>
          <p:cNvSpPr/>
          <p:nvPr/>
        </p:nvSpPr>
        <p:spPr>
          <a:xfrm>
            <a:off x="496119" y="3428479"/>
            <a:ext cx="4013820" cy="1938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2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Stesura e condivisione del PDP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496119" y="3696742"/>
            <a:ext cx="3949272" cy="39692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just">
              <a:lnSpc>
                <a:spcPct val="133000"/>
              </a:lnSpc>
              <a:buNone/>
            </a:pPr>
            <a:r>
              <a:rPr lang="en-US" sz="9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Procede alla stesura del PDP, condivide le decisioni e consegna una copia del documento per presa visione e firma.</a:t>
            </a:r>
            <a:endParaRPr lang="en-US" sz="950" dirty="0"/>
          </a:p>
        </p:txBody>
      </p:sp>
      <p:sp>
        <p:nvSpPr>
          <p:cNvPr id="20" name="Text 18"/>
          <p:cNvSpPr/>
          <p:nvPr/>
        </p:nvSpPr>
        <p:spPr>
          <a:xfrm>
            <a:off x="4633913" y="3141464"/>
            <a:ext cx="248022" cy="1550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950" dirty="0">
                <a:solidFill>
                  <a:srgbClr val="333F70"/>
                </a:solidFill>
                <a:latin typeface="Unbounded Light" pitchFamily="34" charset="0"/>
                <a:ea typeface="Unbounded Light" pitchFamily="34" charset="-122"/>
                <a:cs typeface="Unbounded Light" pitchFamily="34" charset="-120"/>
              </a:rPr>
              <a:t>05</a:t>
            </a:r>
            <a:endParaRPr lang="en-US" sz="950" dirty="0"/>
          </a:p>
        </p:txBody>
      </p:sp>
      <p:sp>
        <p:nvSpPr>
          <p:cNvPr id="21" name="Shape 19"/>
          <p:cNvSpPr/>
          <p:nvPr/>
        </p:nvSpPr>
        <p:spPr>
          <a:xfrm>
            <a:off x="4633913" y="3337917"/>
            <a:ext cx="4013895" cy="14288"/>
          </a:xfrm>
          <a:prstGeom prst="rect">
            <a:avLst/>
          </a:prstGeom>
          <a:solidFill>
            <a:srgbClr val="F9D933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22" name="Text 20"/>
          <p:cNvSpPr/>
          <p:nvPr/>
        </p:nvSpPr>
        <p:spPr>
          <a:xfrm>
            <a:off x="4633913" y="3428479"/>
            <a:ext cx="4013895" cy="1938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2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Archiviazione</a:t>
            </a:r>
            <a:endParaRPr lang="en-US" sz="1200" dirty="0"/>
          </a:p>
        </p:txBody>
      </p:sp>
      <p:sp>
        <p:nvSpPr>
          <p:cNvPr id="23" name="Text 21"/>
          <p:cNvSpPr/>
          <p:nvPr/>
        </p:nvSpPr>
        <p:spPr>
          <a:xfrm>
            <a:off x="4633913" y="3696742"/>
            <a:ext cx="4013895" cy="19846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just">
              <a:lnSpc>
                <a:spcPct val="133000"/>
              </a:lnSpc>
              <a:buNone/>
            </a:pPr>
            <a:r>
              <a:rPr lang="en-US" sz="9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Archivia il PDP nel fascicolo riservato dell'alunno.</a:t>
            </a:r>
            <a:endParaRPr lang="en-US" sz="9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715000" y="0"/>
            <a:ext cx="3429000" cy="5143500"/>
          </a:xfrm>
          <a:prstGeom prst="rect">
            <a:avLst/>
          </a:prstGeom>
          <a:solidFill>
            <a:srgbClr val="F2F2F2"/>
          </a:solidFill>
          <a:ln/>
        </p:spPr>
        <p:txBody>
          <a:bodyPr/>
          <a:lstStyle/>
          <a:p>
            <a:endParaRPr lang="it-IT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75052" y="90041"/>
            <a:ext cx="3308896" cy="496334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496119" y="532581"/>
            <a:ext cx="4722763" cy="7509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3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Strumenti Compensativi e Dispensativi</a:t>
            </a:r>
            <a:endParaRPr lang="en-US" sz="2350" dirty="0"/>
          </a:p>
        </p:txBody>
      </p:sp>
      <p:sp>
        <p:nvSpPr>
          <p:cNvPr id="5" name="Text 2"/>
          <p:cNvSpPr/>
          <p:nvPr/>
        </p:nvSpPr>
        <p:spPr>
          <a:xfrm>
            <a:off x="496119" y="1458144"/>
            <a:ext cx="4722763" cy="7569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just">
              <a:lnSpc>
                <a:spcPct val="131000"/>
              </a:lnSpc>
              <a:buNone/>
            </a:pPr>
            <a:r>
              <a:rPr lang="en-US" sz="9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Tali strumenti </a:t>
            </a:r>
            <a:r>
              <a:rPr lang="en-US" sz="900" b="1" dirty="0">
                <a:solidFill>
                  <a:srgbClr val="333F70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non agevolano impropriamente</a:t>
            </a:r>
            <a:r>
              <a:rPr lang="en-US" sz="9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gli studenti con DSA, ma consentono di metterli nelle </a:t>
            </a:r>
            <a:r>
              <a:rPr lang="en-US" sz="900" b="1" dirty="0">
                <a:solidFill>
                  <a:srgbClr val="26A688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stesse condizioni dei compagni</a:t>
            </a:r>
            <a:r>
              <a:rPr lang="en-US" sz="9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. L'efficacia della compensazione tecnologica dipende non solo dagli strumenti utilizzati, ma soprattutto dalle </a:t>
            </a:r>
            <a:r>
              <a:rPr lang="en-US" sz="900" b="1" dirty="0">
                <a:solidFill>
                  <a:srgbClr val="333F70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competenze compensative sviluppate dagli studenti</a:t>
            </a:r>
            <a:r>
              <a:rPr lang="en-US" sz="9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.</a:t>
            </a:r>
            <a:endParaRPr lang="en-US" sz="900" dirty="0"/>
          </a:p>
        </p:txBody>
      </p:sp>
      <p:sp>
        <p:nvSpPr>
          <p:cNvPr id="6" name="Shape 3"/>
          <p:cNvSpPr/>
          <p:nvPr/>
        </p:nvSpPr>
        <p:spPr>
          <a:xfrm>
            <a:off x="496119" y="2345978"/>
            <a:ext cx="2303190" cy="1262732"/>
          </a:xfrm>
          <a:prstGeom prst="roundRect">
            <a:avLst>
              <a:gd name="adj" fmla="val 3997"/>
            </a:avLst>
          </a:prstGeom>
          <a:solidFill>
            <a:srgbClr val="AEE4BD"/>
          </a:solidFill>
          <a:ln w="4763">
            <a:solidFill>
              <a:srgbClr val="94CAA3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7" name="Text 4"/>
          <p:cNvSpPr/>
          <p:nvPr/>
        </p:nvSpPr>
        <p:spPr>
          <a:xfrm>
            <a:off x="620985" y="2470845"/>
            <a:ext cx="2053456" cy="37549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150" b="1" dirty="0">
                <a:solidFill>
                  <a:srgbClr val="00000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Strumenti compensativi</a:t>
            </a:r>
            <a:endParaRPr lang="en-US" sz="1150" dirty="0"/>
          </a:p>
        </p:txBody>
      </p:sp>
      <p:sp>
        <p:nvSpPr>
          <p:cNvPr id="8" name="Text 5"/>
          <p:cNvSpPr/>
          <p:nvPr/>
        </p:nvSpPr>
        <p:spPr>
          <a:xfrm>
            <a:off x="620985" y="2916138"/>
            <a:ext cx="1798589" cy="56770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just">
              <a:lnSpc>
                <a:spcPct val="131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Strumenti che supportano l'apprendimento compensando le difficoltà specifiche del disturbo.</a:t>
            </a:r>
            <a:endParaRPr lang="en-US" sz="900" dirty="0"/>
          </a:p>
        </p:txBody>
      </p:sp>
      <p:sp>
        <p:nvSpPr>
          <p:cNvPr id="9" name="Shape 6"/>
          <p:cNvSpPr/>
          <p:nvPr/>
        </p:nvSpPr>
        <p:spPr>
          <a:xfrm>
            <a:off x="2915692" y="2345978"/>
            <a:ext cx="2303190" cy="1262732"/>
          </a:xfrm>
          <a:prstGeom prst="roundRect">
            <a:avLst>
              <a:gd name="adj" fmla="val 3997"/>
            </a:avLst>
          </a:prstGeom>
          <a:solidFill>
            <a:srgbClr val="AEE4BD"/>
          </a:solidFill>
          <a:ln w="4763">
            <a:solidFill>
              <a:srgbClr val="94CAA3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0" name="Text 7"/>
          <p:cNvSpPr/>
          <p:nvPr/>
        </p:nvSpPr>
        <p:spPr>
          <a:xfrm>
            <a:off x="3040559" y="2470845"/>
            <a:ext cx="2053456" cy="18774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150" b="1" dirty="0">
                <a:solidFill>
                  <a:srgbClr val="00000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Misure dispensative</a:t>
            </a:r>
            <a:endParaRPr lang="en-US" sz="1150" dirty="0"/>
          </a:p>
        </p:txBody>
      </p:sp>
      <p:sp>
        <p:nvSpPr>
          <p:cNvPr id="11" name="Text 8"/>
          <p:cNvSpPr/>
          <p:nvPr/>
        </p:nvSpPr>
        <p:spPr>
          <a:xfrm>
            <a:off x="3040559" y="2728392"/>
            <a:ext cx="1897201" cy="56770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just">
              <a:lnSpc>
                <a:spcPct val="131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Esoneri da specifiche prestazioni che, a causa del DSA, risulterebbero penalizzanti.</a:t>
            </a:r>
            <a:endParaRPr lang="en-US" sz="900" dirty="0"/>
          </a:p>
        </p:txBody>
      </p:sp>
      <p:sp>
        <p:nvSpPr>
          <p:cNvPr id="12" name="Shape 9"/>
          <p:cNvSpPr/>
          <p:nvPr/>
        </p:nvSpPr>
        <p:spPr>
          <a:xfrm>
            <a:off x="496119" y="3725094"/>
            <a:ext cx="4722763" cy="885751"/>
          </a:xfrm>
          <a:prstGeom prst="roundRect">
            <a:avLst>
              <a:gd name="adj" fmla="val 5698"/>
            </a:avLst>
          </a:prstGeom>
          <a:solidFill>
            <a:srgbClr val="D6F5EE"/>
          </a:solidFill>
          <a:ln w="4763">
            <a:solidFill>
              <a:srgbClr val="BCDBD4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3" name="Text 10"/>
          <p:cNvSpPr/>
          <p:nvPr/>
        </p:nvSpPr>
        <p:spPr>
          <a:xfrm>
            <a:off x="620985" y="3849960"/>
            <a:ext cx="4473029" cy="18774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1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Competenze dello studente</a:t>
            </a:r>
            <a:endParaRPr lang="en-US" sz="1150" dirty="0"/>
          </a:p>
        </p:txBody>
      </p:sp>
      <p:sp>
        <p:nvSpPr>
          <p:cNvPr id="14" name="Text 11"/>
          <p:cNvSpPr/>
          <p:nvPr/>
        </p:nvSpPr>
        <p:spPr>
          <a:xfrm>
            <a:off x="620985" y="4107507"/>
            <a:ext cx="4473029" cy="37847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just">
              <a:lnSpc>
                <a:spcPct val="131000"/>
              </a:lnSpc>
              <a:buNone/>
            </a:pPr>
            <a:r>
              <a:rPr lang="en-US" sz="9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L'efficacia dipende soprattutto dalle competenze compensative sviluppate autonomamente dallo studente.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96119" y="1165622"/>
            <a:ext cx="8151763" cy="1938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2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Dispensa specifica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496119" y="1409030"/>
            <a:ext cx="8151763" cy="77509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4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Dispensa dalle Prove Scritte di Lingua Straniera</a:t>
            </a:r>
            <a:endParaRPr lang="en-US" sz="2400" dirty="0"/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6119" y="2370162"/>
            <a:ext cx="2717229" cy="496119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620092" y="2990255"/>
            <a:ext cx="2469282" cy="1938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2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1. Specialista</a:t>
            </a:r>
            <a:endParaRPr lang="en-US" sz="1200" dirty="0"/>
          </a:p>
        </p:txBody>
      </p:sp>
      <p:sp>
        <p:nvSpPr>
          <p:cNvPr id="6" name="Text 3"/>
          <p:cNvSpPr/>
          <p:nvPr/>
        </p:nvSpPr>
        <p:spPr>
          <a:xfrm>
            <a:off x="620092" y="3258517"/>
            <a:ext cx="2469282" cy="5953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just">
              <a:lnSpc>
                <a:spcPct val="133000"/>
              </a:lnSpc>
              <a:buNone/>
            </a:pPr>
            <a:r>
              <a:rPr lang="en-US" sz="9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Certificazione di DSA con esplicita </a:t>
            </a:r>
            <a:r>
              <a:rPr lang="en-US" sz="950" b="1" dirty="0">
                <a:solidFill>
                  <a:srgbClr val="333F70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richiesta motivata</a:t>
            </a:r>
            <a:r>
              <a:rPr lang="en-US" sz="9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di dispensa dalle prove scritte.</a:t>
            </a:r>
            <a:endParaRPr lang="en-US" sz="950" dirty="0"/>
          </a:p>
        </p:txBody>
      </p:sp>
      <p:pic>
        <p:nvPicPr>
          <p:cNvPr id="7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3348" y="2370162"/>
            <a:ext cx="2717229" cy="496119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3337322" y="2990255"/>
            <a:ext cx="2469282" cy="1938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2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2. Famiglia</a:t>
            </a:r>
            <a:endParaRPr lang="en-US" sz="1200" dirty="0"/>
          </a:p>
        </p:txBody>
      </p:sp>
      <p:sp>
        <p:nvSpPr>
          <p:cNvPr id="9" name="Text 5"/>
          <p:cNvSpPr/>
          <p:nvPr/>
        </p:nvSpPr>
        <p:spPr>
          <a:xfrm>
            <a:off x="3337322" y="3258517"/>
            <a:ext cx="2469282" cy="5953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just">
              <a:lnSpc>
                <a:spcPct val="133000"/>
              </a:lnSpc>
              <a:buNone/>
            </a:pPr>
            <a:r>
              <a:rPr lang="en-US" sz="9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Richiesta </a:t>
            </a:r>
            <a:r>
              <a:rPr lang="en-US" sz="950" b="1" dirty="0">
                <a:solidFill>
                  <a:srgbClr val="333F70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formale</a:t>
            </a:r>
            <a:r>
              <a:rPr lang="en-US" sz="9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di dispensa dalle prove scritte di lingua straniera presentata alla scuola.</a:t>
            </a:r>
            <a:endParaRPr lang="en-US" sz="950" dirty="0"/>
          </a:p>
        </p:txBody>
      </p:sp>
      <p:pic>
        <p:nvPicPr>
          <p:cNvPr id="10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30578" y="2370162"/>
            <a:ext cx="2717229" cy="496119"/>
          </a:xfrm>
          <a:prstGeom prst="rect">
            <a:avLst/>
          </a:prstGeom>
        </p:spPr>
      </p:pic>
      <p:sp>
        <p:nvSpPr>
          <p:cNvPr id="11" name="Text 6"/>
          <p:cNvSpPr/>
          <p:nvPr/>
        </p:nvSpPr>
        <p:spPr>
          <a:xfrm>
            <a:off x="6054551" y="2990255"/>
            <a:ext cx="2469282" cy="1938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2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3. Scuola</a:t>
            </a:r>
            <a:endParaRPr lang="en-US" sz="1200" dirty="0"/>
          </a:p>
        </p:txBody>
      </p:sp>
      <p:sp>
        <p:nvSpPr>
          <p:cNvPr id="12" name="Text 7"/>
          <p:cNvSpPr/>
          <p:nvPr/>
        </p:nvSpPr>
        <p:spPr>
          <a:xfrm>
            <a:off x="6054551" y="3258517"/>
            <a:ext cx="2469282" cy="5953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just">
              <a:lnSpc>
                <a:spcPct val="133000"/>
              </a:lnSpc>
              <a:buNone/>
            </a:pPr>
            <a:r>
              <a:rPr lang="en-US" sz="950" b="1" dirty="0">
                <a:solidFill>
                  <a:srgbClr val="333F70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Approvazione</a:t>
            </a:r>
            <a:r>
              <a:rPr lang="en-US" sz="9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del Consiglio di classe sulla base delle valutazioni diagnostiche e pedagogico-didattiche.</a:t>
            </a:r>
            <a:endParaRPr lang="en-US" sz="9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96119" y="988144"/>
            <a:ext cx="8151763" cy="77509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4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Criteri per una Valutazione Personalizzata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496119" y="2011263"/>
            <a:ext cx="8156525" cy="39692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just">
              <a:lnSpc>
                <a:spcPct val="133000"/>
              </a:lnSpc>
              <a:buNone/>
            </a:pPr>
            <a:r>
              <a:rPr lang="en-US" sz="9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La valutazione deve tenere conto delle caratteristiche del disturbo, del punto di partenza e dei risultati raggiunti, </a:t>
            </a:r>
            <a:r>
              <a:rPr lang="en-US" sz="900" b="1" dirty="0">
                <a:solidFill>
                  <a:srgbClr val="26A688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valorizzando progressi e sforzi</a:t>
            </a:r>
            <a:r>
              <a:rPr lang="en-US" sz="900" b="1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.</a:t>
            </a:r>
            <a:endParaRPr lang="en-US" sz="900" b="1" dirty="0"/>
          </a:p>
        </p:txBody>
      </p:sp>
      <p:sp>
        <p:nvSpPr>
          <p:cNvPr id="4" name="Shape 2"/>
          <p:cNvSpPr/>
          <p:nvPr/>
        </p:nvSpPr>
        <p:spPr>
          <a:xfrm>
            <a:off x="406822" y="2547714"/>
            <a:ext cx="4103191" cy="1607641"/>
          </a:xfrm>
          <a:prstGeom prst="roundRect">
            <a:avLst>
              <a:gd name="adj" fmla="val 5556"/>
            </a:avLst>
          </a:prstGeom>
          <a:solidFill>
            <a:srgbClr val="F9D933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5" name="Text 3"/>
          <p:cNvSpPr/>
          <p:nvPr/>
        </p:nvSpPr>
        <p:spPr>
          <a:xfrm>
            <a:off x="530796" y="2671688"/>
            <a:ext cx="3855244" cy="1938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2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Principi di valutazione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530796" y="2989511"/>
            <a:ext cx="3855244" cy="112246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193040" indent="-193040" algn="just">
              <a:lnSpc>
                <a:spcPct val="133000"/>
              </a:lnSpc>
              <a:buSzPct val="100000"/>
              <a:buChar char="•"/>
            </a:pPr>
            <a:r>
              <a:rPr lang="en-US" sz="9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Valutare il </a:t>
            </a:r>
            <a:r>
              <a:rPr lang="en-US" sz="950" b="1" dirty="0">
                <a:solidFill>
                  <a:srgbClr val="333F70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funzionamento dell'alunno</a:t>
            </a:r>
            <a:r>
              <a:rPr lang="en-US" sz="9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, non solo la prestazione</a:t>
            </a:r>
            <a:endParaRPr lang="en-US" sz="950" dirty="0"/>
          </a:p>
          <a:p>
            <a:pPr marL="193040" indent="-193040" algn="just">
              <a:lnSpc>
                <a:spcPct val="133000"/>
              </a:lnSpc>
              <a:buSzPct val="100000"/>
              <a:buChar char="•"/>
            </a:pPr>
            <a:r>
              <a:rPr lang="en-US" sz="9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Considerare il </a:t>
            </a:r>
            <a:r>
              <a:rPr lang="en-US" sz="950" b="1" dirty="0">
                <a:solidFill>
                  <a:srgbClr val="333F70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contenuto più della forma</a:t>
            </a:r>
            <a:r>
              <a:rPr lang="en-US" sz="9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nelle prove scritte</a:t>
            </a:r>
            <a:endParaRPr lang="en-US" sz="950" dirty="0"/>
          </a:p>
          <a:p>
            <a:pPr marL="193040" indent="-193040" algn="just">
              <a:lnSpc>
                <a:spcPct val="133000"/>
              </a:lnSpc>
              <a:buSzPct val="100000"/>
              <a:buChar char="•"/>
            </a:pPr>
            <a:r>
              <a:rPr lang="en-US" sz="9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Escludere errori di calcolo e trascrizione quando previsto</a:t>
            </a:r>
            <a:endParaRPr lang="en-US" sz="950" dirty="0"/>
          </a:p>
          <a:p>
            <a:pPr marL="193040" indent="-193040" algn="just">
              <a:lnSpc>
                <a:spcPct val="133000"/>
              </a:lnSpc>
              <a:buSzPct val="100000"/>
              <a:buChar char="•"/>
            </a:pPr>
            <a:r>
              <a:rPr lang="en-US" sz="9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Rilevare </a:t>
            </a:r>
            <a:r>
              <a:rPr lang="en-US" sz="950" b="1" dirty="0">
                <a:solidFill>
                  <a:srgbClr val="333F70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progressi in itinere</a:t>
            </a:r>
            <a:r>
              <a:rPr lang="en-US" sz="9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e impegno</a:t>
            </a:r>
            <a:endParaRPr lang="en-US" sz="950" dirty="0"/>
          </a:p>
        </p:txBody>
      </p:sp>
      <p:sp>
        <p:nvSpPr>
          <p:cNvPr id="7" name="Text 5"/>
          <p:cNvSpPr/>
          <p:nvPr/>
        </p:nvSpPr>
        <p:spPr>
          <a:xfrm>
            <a:off x="4728046" y="2671688"/>
            <a:ext cx="3924598" cy="1938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2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Accordi con la famiglia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728046" y="2989511"/>
            <a:ext cx="3924598" cy="92399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193040" indent="-193040" algn="just">
              <a:lnSpc>
                <a:spcPct val="133000"/>
              </a:lnSpc>
              <a:buSzPct val="100000"/>
              <a:buChar char="•"/>
            </a:pPr>
            <a:r>
              <a:rPr lang="en-US" sz="9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Compiti a casa e modalità di aiuto</a:t>
            </a:r>
            <a:endParaRPr lang="en-US" sz="950" dirty="0"/>
          </a:p>
          <a:p>
            <a:pPr marL="193040" indent="-193040" algn="just">
              <a:lnSpc>
                <a:spcPct val="133000"/>
              </a:lnSpc>
              <a:buSzPct val="100000"/>
              <a:buChar char="•"/>
            </a:pPr>
            <a:r>
              <a:rPr lang="en-US" sz="9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Strumenti compensativi da utilizzare a casa</a:t>
            </a:r>
            <a:endParaRPr lang="en-US" sz="950" dirty="0"/>
          </a:p>
          <a:p>
            <a:pPr marL="193040" indent="-193040" algn="just">
              <a:lnSpc>
                <a:spcPct val="133000"/>
              </a:lnSpc>
              <a:buSzPct val="100000"/>
              <a:buChar char="•"/>
            </a:pPr>
            <a:r>
              <a:rPr lang="en-US" sz="9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Dispense e modalità di verifica</a:t>
            </a:r>
            <a:endParaRPr lang="en-US" sz="950" dirty="0"/>
          </a:p>
          <a:p>
            <a:pPr marL="193040" indent="-193040" algn="just">
              <a:lnSpc>
                <a:spcPct val="133000"/>
              </a:lnSpc>
              <a:buSzPct val="100000"/>
              <a:buChar char="•"/>
            </a:pPr>
            <a:r>
              <a:rPr lang="en-US" sz="9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Comunicazioni con la scuola</a:t>
            </a:r>
            <a:endParaRPr lang="en-US" sz="9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96119" y="343570"/>
            <a:ext cx="8151763" cy="1120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7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Prove standardizzate ed esami finali</a:t>
            </a:r>
            <a:endParaRPr lang="en-US" sz="700" dirty="0"/>
          </a:p>
        </p:txBody>
      </p:sp>
      <p:sp>
        <p:nvSpPr>
          <p:cNvPr id="3" name="Text 1"/>
          <p:cNvSpPr/>
          <p:nvPr/>
        </p:nvSpPr>
        <p:spPr>
          <a:xfrm>
            <a:off x="496119" y="472157"/>
            <a:ext cx="8151763" cy="22406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4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INVALSI ed Esami di Stato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444475" y="758354"/>
            <a:ext cx="4091732" cy="4041577"/>
          </a:xfrm>
          <a:prstGeom prst="roundRect">
            <a:avLst>
              <a:gd name="adj" fmla="val 1278"/>
            </a:avLst>
          </a:prstGeom>
          <a:solidFill>
            <a:srgbClr val="F2F2F2"/>
          </a:solidFill>
          <a:ln/>
        </p:spPr>
        <p:txBody>
          <a:bodyPr/>
          <a:lstStyle/>
          <a:p>
            <a:endParaRPr lang="it-IT"/>
          </a:p>
        </p:txBody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6136" y="804937"/>
            <a:ext cx="3948410" cy="3948410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4659436" y="794779"/>
            <a:ext cx="3988445" cy="18112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1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Strumenti ammessi</a:t>
            </a:r>
            <a:endParaRPr lang="en-US" sz="1100" dirty="0"/>
          </a:p>
        </p:txBody>
      </p:sp>
      <p:sp>
        <p:nvSpPr>
          <p:cNvPr id="7" name="Text 4"/>
          <p:cNvSpPr/>
          <p:nvPr/>
        </p:nvSpPr>
        <p:spPr>
          <a:xfrm>
            <a:off x="4664199" y="1015453"/>
            <a:ext cx="3988445" cy="50555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05000"/>
              </a:lnSpc>
              <a:buNone/>
            </a:pPr>
            <a:r>
              <a:rPr lang="en-US" sz="10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Nelle prove INVALSI e negli Esami di Stato possono essere utilizzati gli </a:t>
            </a:r>
            <a:r>
              <a:rPr lang="en-US" sz="1000" b="1" dirty="0">
                <a:solidFill>
                  <a:srgbClr val="333F70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strumenti compensativi e le misure dispensative</a:t>
            </a:r>
            <a:r>
              <a:rPr lang="en-US" sz="10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previsti nel PDP.</a:t>
            </a:r>
            <a:endParaRPr lang="en-US" sz="1000" dirty="0"/>
          </a:p>
        </p:txBody>
      </p:sp>
      <p:sp>
        <p:nvSpPr>
          <p:cNvPr id="8" name="Text 5"/>
          <p:cNvSpPr/>
          <p:nvPr/>
        </p:nvSpPr>
        <p:spPr>
          <a:xfrm>
            <a:off x="4664199" y="1656927"/>
            <a:ext cx="3988445" cy="17312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1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Lettura della prova</a:t>
            </a:r>
            <a:endParaRPr lang="en-US" sz="1100" dirty="0"/>
          </a:p>
        </p:txBody>
      </p:sp>
      <p:sp>
        <p:nvSpPr>
          <p:cNvPr id="9" name="Text 6"/>
          <p:cNvSpPr/>
          <p:nvPr/>
        </p:nvSpPr>
        <p:spPr>
          <a:xfrm>
            <a:off x="4664199" y="1880098"/>
            <a:ext cx="4445645" cy="35910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5000"/>
              </a:lnSpc>
              <a:buNone/>
            </a:pPr>
            <a:r>
              <a:rPr lang="en-US" sz="10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Per la decodifica del materiale può essere prevista anche la </a:t>
            </a:r>
            <a:r>
              <a:rPr lang="en-US" sz="1000" dirty="0" err="1">
                <a:solidFill>
                  <a:srgbClr val="26A688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lettura</a:t>
            </a:r>
            <a:endParaRPr lang="en-US" sz="1000" dirty="0">
              <a:solidFill>
                <a:srgbClr val="26A688"/>
              </a:solidFill>
              <a:latin typeface="Open Sans" pitchFamily="34" charset="0"/>
              <a:ea typeface="Open Sans" pitchFamily="34" charset="-122"/>
              <a:cs typeface="Open Sans" pitchFamily="34" charset="-120"/>
            </a:endParaRPr>
          </a:p>
          <a:p>
            <a:pPr marL="0" indent="0" algn="l">
              <a:lnSpc>
                <a:spcPct val="105000"/>
              </a:lnSpc>
              <a:buNone/>
            </a:pPr>
            <a:r>
              <a:rPr lang="en-US" sz="1000" dirty="0" err="1">
                <a:solidFill>
                  <a:srgbClr val="26A688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della</a:t>
            </a:r>
            <a:r>
              <a:rPr lang="en-US" sz="1000" dirty="0">
                <a:solidFill>
                  <a:srgbClr val="26A688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prova da parte di un lettore esterno</a:t>
            </a:r>
            <a:r>
              <a:rPr lang="en-US" sz="10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.</a:t>
            </a:r>
            <a:endParaRPr lang="en-US" sz="1000" dirty="0"/>
          </a:p>
        </p:txBody>
      </p:sp>
      <p:sp>
        <p:nvSpPr>
          <p:cNvPr id="10" name="Shape 7"/>
          <p:cNvSpPr/>
          <p:nvPr/>
        </p:nvSpPr>
        <p:spPr>
          <a:xfrm>
            <a:off x="4664199" y="2424014"/>
            <a:ext cx="3988445" cy="664786"/>
          </a:xfrm>
          <a:prstGeom prst="roundRect">
            <a:avLst>
              <a:gd name="adj" fmla="val 10336"/>
            </a:avLst>
          </a:prstGeom>
          <a:solidFill>
            <a:srgbClr val="DDF8F2"/>
          </a:solidFill>
          <a:ln/>
        </p:spPr>
        <p:txBody>
          <a:bodyPr/>
          <a:lstStyle/>
          <a:p>
            <a:endParaRPr lang="it-IT" dirty="0"/>
          </a:p>
        </p:txBody>
      </p:sp>
      <p:pic>
        <p:nvPicPr>
          <p:cNvPr id="11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81619" y="2613443"/>
            <a:ext cx="269737" cy="242288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4968776" y="2507730"/>
            <a:ext cx="3683868" cy="50620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just">
              <a:lnSpc>
                <a:spcPct val="10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Il PDP è il documento di riferimento per tutte le modalità di valutazione personalizzata, comprese le prove nazionali e gli esami di Stato.</a:t>
            </a:r>
            <a:endParaRPr lang="en-US" sz="1000" dirty="0"/>
          </a:p>
        </p:txBody>
      </p:sp>
      <p:sp>
        <p:nvSpPr>
          <p:cNvPr id="13" name="Rettangolo 12">
            <a:extLst>
              <a:ext uri="{FF2B5EF4-FFF2-40B4-BE49-F238E27FC236}">
                <a16:creationId xmlns:a16="http://schemas.microsoft.com/office/drawing/2014/main" id="{A9C2FAEC-AE78-F8A1-80D5-AACFC4A72C17}"/>
              </a:ext>
            </a:extLst>
          </p:cNvPr>
          <p:cNvSpPr/>
          <p:nvPr/>
        </p:nvSpPr>
        <p:spPr>
          <a:xfrm>
            <a:off x="7960058" y="4804117"/>
            <a:ext cx="1121955" cy="294543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it-IT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715000" y="0"/>
            <a:ext cx="3429000" cy="5143500"/>
          </a:xfrm>
          <a:prstGeom prst="rect">
            <a:avLst/>
          </a:prstGeom>
          <a:solidFill>
            <a:srgbClr val="F9D933"/>
          </a:solidFill>
          <a:ln/>
        </p:spPr>
        <p:txBody>
          <a:bodyPr/>
          <a:lstStyle/>
          <a:p>
            <a:endParaRPr lang="it-IT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69248" y="81335"/>
            <a:ext cx="3320504" cy="4980756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496119" y="366117"/>
            <a:ext cx="4722763" cy="10175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1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Un PDP Efficace è uno Strumento di Qualità Didattica</a:t>
            </a:r>
            <a:endParaRPr lang="en-US" sz="2100" dirty="0"/>
          </a:p>
        </p:txBody>
      </p:sp>
      <p:sp>
        <p:nvSpPr>
          <p:cNvPr id="5" name="Text 2"/>
          <p:cNvSpPr/>
          <p:nvPr/>
        </p:nvSpPr>
        <p:spPr>
          <a:xfrm>
            <a:off x="496119" y="1526084"/>
            <a:ext cx="4722763" cy="65127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just">
              <a:lnSpc>
                <a:spcPct val="125000"/>
              </a:lnSpc>
              <a:buNone/>
            </a:pPr>
            <a:r>
              <a:rPr lang="en-US" sz="8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La redazione del PDP richiede </a:t>
            </a:r>
            <a:r>
              <a:rPr lang="en-US" sz="850" b="1" dirty="0">
                <a:solidFill>
                  <a:srgbClr val="333F70"/>
                </a:solidFill>
                <a:latin typeface="Open Sans Bold" pitchFamily="34" charset="0"/>
                <a:ea typeface="Open Sans Bold" pitchFamily="34" charset="-122"/>
                <a:cs typeface="Open Sans Bold" pitchFamily="34" charset="-120"/>
              </a:rPr>
              <a:t>lettura attenta della documentazione</a:t>
            </a:r>
            <a:r>
              <a:rPr lang="en-US" sz="8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, condivisione tra scuola e famiglia e scelte didattiche coerenti. Il questionario viene presentato come supporto per raccogliere informazioni utili alla stesura e al monitoraggio del PDP: la qualità dei dati raccolti incide direttamente sulla capacità della scuola di progettare interventi appropriati.</a:t>
            </a:r>
            <a:endParaRPr lang="en-US" sz="850" dirty="0"/>
          </a:p>
        </p:txBody>
      </p:sp>
      <p:sp>
        <p:nvSpPr>
          <p:cNvPr id="6" name="Shape 3"/>
          <p:cNvSpPr/>
          <p:nvPr/>
        </p:nvSpPr>
        <p:spPr>
          <a:xfrm>
            <a:off x="496119" y="2284140"/>
            <a:ext cx="2313905" cy="1361926"/>
          </a:xfrm>
          <a:prstGeom prst="roundRect">
            <a:avLst>
              <a:gd name="adj" fmla="val 3347"/>
            </a:avLst>
          </a:prstGeom>
          <a:solidFill>
            <a:srgbClr val="D6F5EE"/>
          </a:solidFill>
          <a:ln w="4763">
            <a:solidFill>
              <a:srgbClr val="26A688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7" name="Shape 4"/>
          <p:cNvSpPr/>
          <p:nvPr/>
        </p:nvSpPr>
        <p:spPr>
          <a:xfrm>
            <a:off x="609377" y="2397398"/>
            <a:ext cx="325562" cy="325562"/>
          </a:xfrm>
          <a:prstGeom prst="ellipse">
            <a:avLst/>
          </a:prstGeom>
          <a:solidFill>
            <a:srgbClr val="26A688"/>
          </a:solidFill>
          <a:ln/>
        </p:spPr>
        <p:txBody>
          <a:bodyPr/>
          <a:lstStyle/>
          <a:p>
            <a:endParaRPr lang="it-IT"/>
          </a:p>
        </p:txBody>
      </p:sp>
      <p:pic>
        <p:nvPicPr>
          <p:cNvPr id="8" name="Image 1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98897" y="2486918"/>
            <a:ext cx="146521" cy="146521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609377" y="2817912"/>
            <a:ext cx="2087389" cy="16951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0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Lettura attenta</a:t>
            </a:r>
            <a:endParaRPr lang="en-US" sz="1050" dirty="0"/>
          </a:p>
        </p:txBody>
      </p:sp>
      <p:sp>
        <p:nvSpPr>
          <p:cNvPr id="10" name="Text 6"/>
          <p:cNvSpPr/>
          <p:nvPr/>
        </p:nvSpPr>
        <p:spPr>
          <a:xfrm>
            <a:off x="609377" y="3044354"/>
            <a:ext cx="1910623" cy="48845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just">
              <a:lnSpc>
                <a:spcPct val="125000"/>
              </a:lnSpc>
              <a:buNone/>
            </a:pPr>
            <a:r>
              <a:rPr lang="en-US" sz="8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Analizzare la documentazione diagnostica in chiave operativa, non solo clinica.</a:t>
            </a:r>
            <a:endParaRPr lang="en-US" sz="850" dirty="0"/>
          </a:p>
        </p:txBody>
      </p:sp>
      <p:sp>
        <p:nvSpPr>
          <p:cNvPr id="11" name="Shape 7"/>
          <p:cNvSpPr/>
          <p:nvPr/>
        </p:nvSpPr>
        <p:spPr>
          <a:xfrm>
            <a:off x="2904976" y="2284140"/>
            <a:ext cx="2313905" cy="1361926"/>
          </a:xfrm>
          <a:prstGeom prst="roundRect">
            <a:avLst>
              <a:gd name="adj" fmla="val 3347"/>
            </a:avLst>
          </a:prstGeom>
          <a:solidFill>
            <a:srgbClr val="D6F5EE"/>
          </a:solidFill>
          <a:ln w="4763">
            <a:solidFill>
              <a:srgbClr val="26A688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2" name="Shape 8"/>
          <p:cNvSpPr/>
          <p:nvPr/>
        </p:nvSpPr>
        <p:spPr>
          <a:xfrm>
            <a:off x="3018234" y="2397398"/>
            <a:ext cx="325562" cy="325562"/>
          </a:xfrm>
          <a:prstGeom prst="ellipse">
            <a:avLst/>
          </a:prstGeom>
          <a:solidFill>
            <a:srgbClr val="26A688"/>
          </a:solidFill>
          <a:ln/>
        </p:spPr>
        <p:txBody>
          <a:bodyPr/>
          <a:lstStyle/>
          <a:p>
            <a:endParaRPr lang="it-IT"/>
          </a:p>
        </p:txBody>
      </p:sp>
      <p:pic>
        <p:nvPicPr>
          <p:cNvPr id="13" name="Image 2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107754" y="2486918"/>
            <a:ext cx="146521" cy="146521"/>
          </a:xfrm>
          <a:prstGeom prst="rect">
            <a:avLst/>
          </a:prstGeom>
        </p:spPr>
      </p:pic>
      <p:sp>
        <p:nvSpPr>
          <p:cNvPr id="14" name="Text 9"/>
          <p:cNvSpPr/>
          <p:nvPr/>
        </p:nvSpPr>
        <p:spPr>
          <a:xfrm>
            <a:off x="3018234" y="2817912"/>
            <a:ext cx="2087389" cy="16951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0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Condivisione</a:t>
            </a:r>
            <a:endParaRPr lang="en-US" sz="1050" dirty="0"/>
          </a:p>
        </p:txBody>
      </p:sp>
      <p:sp>
        <p:nvSpPr>
          <p:cNvPr id="15" name="Text 10"/>
          <p:cNvSpPr/>
          <p:nvPr/>
        </p:nvSpPr>
        <p:spPr>
          <a:xfrm>
            <a:off x="3018234" y="3044354"/>
            <a:ext cx="2087389" cy="32563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just">
              <a:lnSpc>
                <a:spcPct val="125000"/>
              </a:lnSpc>
              <a:buNone/>
            </a:pPr>
            <a:r>
              <a:rPr lang="en-US" sz="8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Costruire il percorso insieme alla famiglia in un'ottica di corresponsabilità reale.</a:t>
            </a:r>
            <a:endParaRPr lang="en-US" sz="850" dirty="0"/>
          </a:p>
        </p:txBody>
      </p:sp>
      <p:sp>
        <p:nvSpPr>
          <p:cNvPr id="16" name="Shape 11"/>
          <p:cNvSpPr/>
          <p:nvPr/>
        </p:nvSpPr>
        <p:spPr>
          <a:xfrm>
            <a:off x="496119" y="3741018"/>
            <a:ext cx="4722763" cy="1036290"/>
          </a:xfrm>
          <a:prstGeom prst="roundRect">
            <a:avLst>
              <a:gd name="adj" fmla="val 4399"/>
            </a:avLst>
          </a:prstGeom>
          <a:solidFill>
            <a:srgbClr val="D6F5EE"/>
          </a:solidFill>
          <a:ln w="4763">
            <a:solidFill>
              <a:srgbClr val="26A688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7" name="Shape 12"/>
          <p:cNvSpPr/>
          <p:nvPr/>
        </p:nvSpPr>
        <p:spPr>
          <a:xfrm>
            <a:off x="609377" y="3854276"/>
            <a:ext cx="325562" cy="325562"/>
          </a:xfrm>
          <a:prstGeom prst="ellipse">
            <a:avLst/>
          </a:prstGeom>
          <a:solidFill>
            <a:srgbClr val="26A688"/>
          </a:solidFill>
          <a:ln/>
        </p:spPr>
        <p:txBody>
          <a:bodyPr/>
          <a:lstStyle/>
          <a:p>
            <a:endParaRPr lang="it-IT"/>
          </a:p>
        </p:txBody>
      </p:sp>
      <p:pic>
        <p:nvPicPr>
          <p:cNvPr id="18" name="Image 3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98897" y="3943796"/>
            <a:ext cx="146521" cy="146521"/>
          </a:xfrm>
          <a:prstGeom prst="rect">
            <a:avLst/>
          </a:prstGeom>
        </p:spPr>
      </p:pic>
      <p:sp>
        <p:nvSpPr>
          <p:cNvPr id="19" name="Text 13"/>
          <p:cNvSpPr/>
          <p:nvPr/>
        </p:nvSpPr>
        <p:spPr>
          <a:xfrm>
            <a:off x="609377" y="4274790"/>
            <a:ext cx="4496246" cy="16951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0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Formazione docenti</a:t>
            </a:r>
            <a:endParaRPr lang="en-US" sz="1050" dirty="0"/>
          </a:p>
        </p:txBody>
      </p:sp>
      <p:sp>
        <p:nvSpPr>
          <p:cNvPr id="20" name="Text 14"/>
          <p:cNvSpPr/>
          <p:nvPr/>
        </p:nvSpPr>
        <p:spPr>
          <a:xfrm>
            <a:off x="609377" y="4501232"/>
            <a:ext cx="4496246" cy="16281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just">
              <a:lnSpc>
                <a:spcPct val="125000"/>
              </a:lnSpc>
              <a:buNone/>
            </a:pPr>
            <a:r>
              <a:rPr lang="en-US" sz="8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Il PDP diventa una leva per costruire pratiche inclusive più consapevoli e professionali.</a:t>
            </a:r>
            <a:endParaRPr lang="en-US" sz="8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</TotalTime>
  <Words>841</Words>
  <Application>Microsoft Office PowerPoint</Application>
  <PresentationFormat>Presentazione su schermo (16:9)</PresentationFormat>
  <Paragraphs>100</Paragraphs>
  <Slides>11</Slides>
  <Notes>10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5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11</vt:i4>
      </vt:variant>
    </vt:vector>
  </HeadingPairs>
  <TitlesOfParts>
    <vt:vector size="17" baseType="lpstr">
      <vt:lpstr>Unbounded Bold</vt:lpstr>
      <vt:lpstr>Arial</vt:lpstr>
      <vt:lpstr>Open Sans</vt:lpstr>
      <vt:lpstr>Unbounded Light</vt:lpstr>
      <vt:lpstr>Open Sans Bold</vt:lpstr>
      <vt:lpstr>Office Theme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Giorgio Melis</dc:creator>
  <cp:lastModifiedBy>GIORGIO  MELIS</cp:lastModifiedBy>
  <cp:revision>5</cp:revision>
  <dcterms:created xsi:type="dcterms:W3CDTF">2026-07-06T21:07:57Z</dcterms:created>
  <dcterms:modified xsi:type="dcterms:W3CDTF">2026-07-29T15:03:40Z</dcterms:modified>
</cp:coreProperties>
</file>