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9" r:id="rId1"/>
  </p:sldMasterIdLst>
  <p:sldIdLst>
    <p:sldId id="372" r:id="rId2"/>
    <p:sldId id="256" r:id="rId3"/>
    <p:sldId id="257" r:id="rId4"/>
    <p:sldId id="258" r:id="rId5"/>
    <p:sldId id="259" r:id="rId6"/>
    <p:sldId id="261" r:id="rId7"/>
    <p:sldId id="272" r:id="rId8"/>
    <p:sldId id="269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265" r:id="rId27"/>
    <p:sldId id="266" r:id="rId28"/>
    <p:sldId id="310" r:id="rId29"/>
    <p:sldId id="350" r:id="rId30"/>
    <p:sldId id="351" r:id="rId31"/>
    <p:sldId id="352" r:id="rId32"/>
    <p:sldId id="353" r:id="rId33"/>
    <p:sldId id="354" r:id="rId34"/>
    <p:sldId id="355" r:id="rId35"/>
    <p:sldId id="356" r:id="rId36"/>
    <p:sldId id="357" r:id="rId37"/>
    <p:sldId id="358" r:id="rId38"/>
    <p:sldId id="359" r:id="rId39"/>
    <p:sldId id="360" r:id="rId40"/>
    <p:sldId id="361" r:id="rId41"/>
    <p:sldId id="362" r:id="rId42"/>
    <p:sldId id="363" r:id="rId43"/>
    <p:sldId id="364" r:id="rId44"/>
    <p:sldId id="365" r:id="rId45"/>
    <p:sldId id="368" r:id="rId46"/>
    <p:sldId id="367" r:id="rId47"/>
    <p:sldId id="366" r:id="rId48"/>
    <p:sldId id="369" r:id="rId49"/>
    <p:sldId id="370" r:id="rId50"/>
    <p:sldId id="371" r:id="rId51"/>
    <p:sldId id="268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849A4A"/>
    <a:srgbClr val="FFCC00"/>
    <a:srgbClr val="008080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102" y="2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04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66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16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40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165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48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sz="1800"/>
          </a:p>
        </p:txBody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sz="180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7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394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8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0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2302"/>
            <a:ext cx="2628900" cy="575989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32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400800"/>
            <a:ext cx="12192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sz="1800"/>
          </a:p>
        </p:txBody>
      </p:sp>
      <p:sp>
        <p:nvSpPr>
          <p:cNvPr id="9" name="Rectangle 8"/>
          <p:cNvSpPr/>
          <p:nvPr/>
        </p:nvSpPr>
        <p:spPr>
          <a:xfrm>
            <a:off x="1" y="6334316"/>
            <a:ext cx="12192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4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44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1F9E01C-3423-9262-57CE-7D595170B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11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1779639"/>
            <a:ext cx="9144000" cy="306766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6000" b="1" dirty="0">
                <a:solidFill>
                  <a:srgbClr val="FFFFFF"/>
                </a:solidFill>
                <a:latin typeface="Aptos"/>
              </a:rPr>
              <a:t>Checklist</a:t>
            </a:r>
            <a:endParaRPr lang="it-IT" sz="60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6000" b="1" dirty="0" err="1">
                <a:solidFill>
                  <a:srgbClr val="FFFFFF"/>
                </a:solidFill>
                <a:latin typeface="Aptos"/>
              </a:rPr>
              <a:t>strumenti</a:t>
            </a:r>
            <a:r>
              <a:rPr sz="60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6000" b="1" dirty="0" err="1">
                <a:solidFill>
                  <a:srgbClr val="FFFFFF"/>
                </a:solidFill>
                <a:latin typeface="Aptos"/>
              </a:rPr>
              <a:t>compensativi</a:t>
            </a:r>
            <a:endParaRPr lang="it-IT" sz="60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6000" b="1" dirty="0">
                <a:solidFill>
                  <a:srgbClr val="FFFFFF"/>
                </a:solidFill>
                <a:latin typeface="Aptos"/>
              </a:rPr>
              <a:t>e </a:t>
            </a:r>
            <a:r>
              <a:rPr sz="6000" b="1" dirty="0" err="1">
                <a:solidFill>
                  <a:srgbClr val="FFFFFF"/>
                </a:solidFill>
                <a:latin typeface="Aptos"/>
              </a:rPr>
              <a:t>misure</a:t>
            </a:r>
            <a:r>
              <a:rPr sz="60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6000" b="1" dirty="0" err="1">
                <a:solidFill>
                  <a:srgbClr val="FFFFFF"/>
                </a:solidFill>
                <a:latin typeface="Aptos"/>
              </a:rPr>
              <a:t>dispensative</a:t>
            </a:r>
            <a:endParaRPr sz="60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EBE83AA2-5E4E-881B-7E22-90884E068FAE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849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600" b="1" dirty="0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849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 dirty="0">
                <a:solidFill>
                  <a:srgbClr val="FFFFFF"/>
                </a:solidFill>
                <a:latin typeface="Aptos"/>
              </a:rPr>
              <a:t>Checklist </a:t>
            </a:r>
            <a:r>
              <a:rPr sz="2600" b="1" dirty="0" err="1">
                <a:solidFill>
                  <a:srgbClr val="FFFFFF"/>
                </a:solidFill>
                <a:latin typeface="Aptos"/>
              </a:rPr>
              <a:t>strumenti</a:t>
            </a:r>
            <a:r>
              <a:rPr sz="26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600" b="1" dirty="0" err="1">
                <a:solidFill>
                  <a:srgbClr val="FFFFFF"/>
                </a:solidFill>
                <a:latin typeface="Aptos"/>
              </a:rPr>
              <a:t>compensativi</a:t>
            </a:r>
            <a:r>
              <a:rPr sz="2600" b="1" dirty="0">
                <a:solidFill>
                  <a:srgbClr val="FFFFFF"/>
                </a:solidFill>
                <a:latin typeface="Aptos"/>
              </a:rPr>
              <a:t> e </a:t>
            </a:r>
            <a:r>
              <a:rPr sz="2600" b="1" dirty="0" err="1">
                <a:solidFill>
                  <a:srgbClr val="FFFFFF"/>
                </a:solidFill>
                <a:latin typeface="Aptos"/>
              </a:rPr>
              <a:t>misure</a:t>
            </a:r>
            <a:r>
              <a:rPr sz="2600" b="1" dirty="0">
                <a:solidFill>
                  <a:srgbClr val="FFFFFF"/>
                </a:solidFill>
                <a:latin typeface="Aptos"/>
              </a:rPr>
              <a:t> </a:t>
            </a:r>
            <a:r>
              <a:rPr sz="2600" b="1" dirty="0" err="1">
                <a:solidFill>
                  <a:srgbClr val="FFFFFF"/>
                </a:solidFill>
                <a:latin typeface="Aptos"/>
              </a:rPr>
              <a:t>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09800" y="1234440"/>
            <a:ext cx="7772400" cy="4930386"/>
          </a:xfrm>
          <a:prstGeom prst="roundRect">
            <a:avLst/>
          </a:prstGeom>
          <a:solidFill>
            <a:srgbClr val="FFFFFF"/>
          </a:solidFill>
          <a:ln w="139700">
            <a:gradFill flip="none" rotWithShape="1">
              <a:gsLst>
                <a:gs pos="0">
                  <a:srgbClr val="FFFF00"/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>
                <a:solidFill>
                  <a:srgbClr val="232323"/>
                </a:solidFill>
                <a:latin typeface="Aptos"/>
              </a:rPr>
              <a:t>Proponiamo una </a:t>
            </a:r>
            <a:r>
              <a:rPr sz="2000" dirty="0">
                <a:solidFill>
                  <a:srgbClr val="232323"/>
                </a:solidFill>
                <a:latin typeface="Aptos"/>
              </a:rPr>
              <a:t>checklist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operativa</a:t>
            </a:r>
            <a:r>
              <a:rPr sz="2000" dirty="0">
                <a:solidFill>
                  <a:srgbClr val="232323"/>
                </a:solidFill>
                <a:latin typeface="Aptos"/>
              </a:rPr>
              <a:t> per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aiutare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docenti</a:t>
            </a:r>
            <a:r>
              <a:rPr sz="2000" dirty="0">
                <a:solidFill>
                  <a:srgbClr val="232323"/>
                </a:solidFill>
                <a:latin typeface="Aptos"/>
              </a:rPr>
              <a:t> e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operatori</a:t>
            </a:r>
            <a:r>
              <a:rPr sz="2000" dirty="0">
                <a:solidFill>
                  <a:srgbClr val="232323"/>
                </a:solidFill>
                <a:latin typeface="Aptos"/>
              </a:rPr>
              <a:t> a non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dimenticare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232323"/>
                </a:solidFill>
                <a:latin typeface="Aptos"/>
              </a:rPr>
              <a:t>strumenti</a:t>
            </a:r>
            <a:r>
              <a:rPr sz="2000" b="1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232323"/>
                </a:solidFill>
                <a:latin typeface="Aptos"/>
              </a:rPr>
              <a:t>compensativi</a:t>
            </a:r>
            <a:r>
              <a:rPr sz="2000" dirty="0">
                <a:solidFill>
                  <a:srgbClr val="232323"/>
                </a:solidFill>
                <a:latin typeface="Aptos"/>
              </a:rPr>
              <a:t> e </a:t>
            </a:r>
            <a:r>
              <a:rPr sz="2000" b="1" dirty="0" err="1">
                <a:solidFill>
                  <a:srgbClr val="232323"/>
                </a:solidFill>
                <a:latin typeface="Aptos"/>
              </a:rPr>
              <a:t>misure</a:t>
            </a:r>
            <a:r>
              <a:rPr sz="2000" b="1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232323"/>
                </a:solidFill>
                <a:latin typeface="Aptos"/>
              </a:rPr>
              <a:t>dispensative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renderli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espliciti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nei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documenti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ufficiali</a:t>
            </a:r>
            <a:r>
              <a:rPr sz="2000" dirty="0">
                <a:solidFill>
                  <a:srgbClr val="232323"/>
                </a:solidFill>
                <a:latin typeface="Aptos"/>
              </a:rPr>
              <a:t> e 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usarli</a:t>
            </a:r>
            <a:r>
              <a:rPr sz="2000" dirty="0">
                <a:solidFill>
                  <a:srgbClr val="232323"/>
                </a:solidFill>
                <a:latin typeface="Aptos"/>
              </a:rPr>
              <a:t> con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coerenza</a:t>
            </a:r>
            <a:r>
              <a:rPr sz="2000" dirty="0">
                <a:solidFill>
                  <a:srgbClr val="232323"/>
                </a:solidFill>
                <a:latin typeface="Aptos"/>
              </a:rPr>
              <a:t> rispetto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all’obiettivo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dell’attività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  <a:endParaRPr lang="it-IT" sz="2000" dirty="0">
              <a:solidFill>
                <a:srgbClr val="232323"/>
              </a:solidFill>
              <a:latin typeface="Aptos"/>
            </a:endParaRPr>
          </a:p>
          <a:p>
            <a:pPr algn="just">
              <a:lnSpc>
                <a:spcPct val="150000"/>
              </a:lnSpc>
            </a:pPr>
            <a:r>
              <a:rPr lang="it-IT" sz="2000" dirty="0">
                <a:solidFill>
                  <a:srgbClr val="232323"/>
                </a:solidFill>
                <a:latin typeface="Aptos"/>
              </a:rPr>
              <a:t>L</a:t>
            </a:r>
            <a:r>
              <a:rPr sz="2000" dirty="0">
                <a:solidFill>
                  <a:srgbClr val="232323"/>
                </a:solidFill>
                <a:latin typeface="Aptos"/>
              </a:rPr>
              <a:t>a </a:t>
            </a:r>
            <a:r>
              <a:rPr sz="2000" b="1" dirty="0" err="1">
                <a:solidFill>
                  <a:srgbClr val="232323"/>
                </a:solidFill>
                <a:latin typeface="Aptos"/>
              </a:rPr>
              <a:t>flessibilità</a:t>
            </a:r>
            <a:r>
              <a:rPr sz="2000" b="1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232323"/>
                </a:solidFill>
                <a:latin typeface="Aptos"/>
              </a:rPr>
              <a:t>didattica</a:t>
            </a:r>
            <a:r>
              <a:rPr sz="2000" dirty="0">
                <a:solidFill>
                  <a:srgbClr val="232323"/>
                </a:solidFill>
                <a:latin typeface="Aptos"/>
              </a:rPr>
              <a:t> non </a:t>
            </a:r>
            <a:r>
              <a:rPr lang="it-IT" sz="2000" dirty="0">
                <a:solidFill>
                  <a:srgbClr val="232323"/>
                </a:solidFill>
                <a:latin typeface="Aptos"/>
              </a:rPr>
              <a:t>è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casuale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ma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progettata</a:t>
            </a:r>
            <a:r>
              <a:rPr sz="2000" dirty="0">
                <a:solidFill>
                  <a:srgbClr val="232323"/>
                </a:solidFill>
                <a:latin typeface="Aptos"/>
              </a:rPr>
              <a:t> e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giustificata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849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209800" y="1192164"/>
            <a:ext cx="7772400" cy="4972665"/>
          </a:xfrm>
          <a:prstGeom prst="roundRect">
            <a:avLst/>
          </a:prstGeom>
          <a:solidFill>
            <a:srgbClr val="FFFFFF"/>
          </a:solidFill>
          <a:ln w="139700">
            <a:gradFill flip="none" rotWithShape="1">
              <a:gsLst>
                <a:gs pos="0">
                  <a:srgbClr val="FFC000"/>
                </a:gs>
                <a:gs pos="74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sz="2000" dirty="0" err="1">
                <a:solidFill>
                  <a:srgbClr val="232323"/>
                </a:solidFill>
                <a:latin typeface="Aptos"/>
              </a:rPr>
              <a:t>Gli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strumenti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compensativi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sono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elementi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concreti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che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compensano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alcune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fragilità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dell’individuo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  <a:endParaRPr lang="it-IT" sz="2000" dirty="0">
              <a:solidFill>
                <a:srgbClr val="232323"/>
              </a:solidFill>
              <a:latin typeface="Aptos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sz="2000" dirty="0" err="1">
                <a:solidFill>
                  <a:srgbClr val="232323"/>
                </a:solidFill>
                <a:latin typeface="Aptos"/>
              </a:rPr>
              <a:t>Possono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essere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materiali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tradizionali</a:t>
            </a:r>
            <a:r>
              <a:rPr sz="2000" dirty="0">
                <a:solidFill>
                  <a:srgbClr val="232323"/>
                </a:solidFill>
                <a:latin typeface="Aptos"/>
              </a:rPr>
              <a:t>, come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tabelle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mappe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fotocopie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ingrandite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schemi</a:t>
            </a:r>
            <a:r>
              <a:rPr sz="2000" dirty="0">
                <a:solidFill>
                  <a:srgbClr val="232323"/>
                </a:solidFill>
                <a:latin typeface="Aptos"/>
              </a:rPr>
              <a:t> di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grammatica</a:t>
            </a:r>
            <a:r>
              <a:rPr sz="2000" dirty="0">
                <a:solidFill>
                  <a:srgbClr val="232323"/>
                </a:solidFill>
                <a:latin typeface="Aptos"/>
              </a:rPr>
              <a:t> o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fogli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operativi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oppure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strumenti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tecnologici</a:t>
            </a:r>
            <a:r>
              <a:rPr sz="2000" dirty="0">
                <a:solidFill>
                  <a:srgbClr val="232323"/>
                </a:solidFill>
                <a:latin typeface="Aptos"/>
              </a:rPr>
              <a:t> come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sintesi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vocale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libri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digitali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calcolatrice</a:t>
            </a:r>
            <a:r>
              <a:rPr sz="2000" dirty="0">
                <a:solidFill>
                  <a:srgbClr val="232323"/>
                </a:solidFill>
                <a:latin typeface="Aptos"/>
              </a:rPr>
              <a:t> e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programmi</a:t>
            </a:r>
            <a:r>
              <a:rPr sz="2000" dirty="0">
                <a:solidFill>
                  <a:srgbClr val="232323"/>
                </a:solidFill>
                <a:latin typeface="Aptos"/>
              </a:rPr>
              <a:t> di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videoscrittura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  <a:endParaRPr lang="it-IT" sz="2000" dirty="0">
              <a:solidFill>
                <a:srgbClr val="232323"/>
              </a:solidFill>
              <a:latin typeface="Aptos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sz="2000" dirty="0">
                <a:solidFill>
                  <a:srgbClr val="232323"/>
                </a:solidFill>
                <a:latin typeface="Aptos"/>
              </a:rPr>
              <a:t>La checklist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aiuta</a:t>
            </a:r>
            <a:r>
              <a:rPr sz="2000" dirty="0">
                <a:solidFill>
                  <a:srgbClr val="232323"/>
                </a:solidFill>
                <a:latin typeface="Aptos"/>
              </a:rPr>
              <a:t> 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distinguerli</a:t>
            </a:r>
            <a:r>
              <a:rPr sz="2000" dirty="0">
                <a:solidFill>
                  <a:srgbClr val="232323"/>
                </a:solidFill>
                <a:latin typeface="Aptos"/>
              </a:rPr>
              <a:t> per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funzione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uso</a:t>
            </a:r>
            <a:r>
              <a:rPr sz="2000" dirty="0">
                <a:solidFill>
                  <a:srgbClr val="232323"/>
                </a:solidFill>
                <a:latin typeface="Aptos"/>
              </a:rPr>
              <a:t> e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contesto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229032"/>
            <a:ext cx="7772400" cy="4945626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FFFF0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sz="2000" dirty="0">
                <a:solidFill>
                  <a:srgbClr val="232323"/>
                </a:solidFill>
                <a:latin typeface="Aptos"/>
              </a:rPr>
              <a:t>Non basta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che</a:t>
            </a:r>
            <a:r>
              <a:rPr sz="2000" dirty="0">
                <a:solidFill>
                  <a:srgbClr val="232323"/>
                </a:solidFill>
                <a:latin typeface="Aptos"/>
              </a:rPr>
              <a:t> uno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strumento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esista</a:t>
            </a:r>
            <a:r>
              <a:rPr sz="2000" dirty="0">
                <a:solidFill>
                  <a:srgbClr val="232323"/>
                </a:solidFill>
                <a:latin typeface="Aptos"/>
              </a:rPr>
              <a:t>: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bisogna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chiedersi</a:t>
            </a:r>
            <a:r>
              <a:rPr sz="2000" dirty="0">
                <a:solidFill>
                  <a:srgbClr val="232323"/>
                </a:solidFill>
                <a:latin typeface="Aptos"/>
              </a:rPr>
              <a:t> se è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coerente</a:t>
            </a:r>
            <a:r>
              <a:rPr sz="2000" dirty="0">
                <a:solidFill>
                  <a:srgbClr val="232323"/>
                </a:solidFill>
                <a:latin typeface="Aptos"/>
              </a:rPr>
              <a:t> con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l’obiettivo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della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prova</a:t>
            </a:r>
            <a:r>
              <a:rPr sz="2000" dirty="0">
                <a:solidFill>
                  <a:srgbClr val="232323"/>
                </a:solidFill>
                <a:latin typeface="Aptos"/>
              </a:rPr>
              <a:t> o del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compito</a:t>
            </a:r>
            <a:r>
              <a:rPr sz="2000" dirty="0">
                <a:solidFill>
                  <a:srgbClr val="232323"/>
                </a:solidFill>
                <a:latin typeface="Aptos"/>
              </a:rPr>
              <a:t>. Per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esempio</a:t>
            </a:r>
            <a:r>
              <a:rPr sz="2000" dirty="0">
                <a:solidFill>
                  <a:srgbClr val="232323"/>
                </a:solidFill>
                <a:latin typeface="Aptos"/>
              </a:rPr>
              <a:t>, la tavola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pitagorica</a:t>
            </a:r>
            <a:r>
              <a:rPr sz="2000" dirty="0">
                <a:solidFill>
                  <a:srgbClr val="232323"/>
                </a:solidFill>
                <a:latin typeface="Aptos"/>
              </a:rPr>
              <a:t> non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va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usata</a:t>
            </a:r>
            <a:r>
              <a:rPr sz="2000" dirty="0">
                <a:solidFill>
                  <a:srgbClr val="232323"/>
                </a:solidFill>
                <a:latin typeface="Aptos"/>
              </a:rPr>
              <a:t> per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verificare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la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conoscenza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delle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tabelline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ma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può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essere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usata</a:t>
            </a:r>
            <a:r>
              <a:rPr sz="2000" dirty="0">
                <a:solidFill>
                  <a:srgbClr val="232323"/>
                </a:solidFill>
                <a:latin typeface="Aptos"/>
              </a:rPr>
              <a:t> per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valutare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la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capacità</a:t>
            </a:r>
            <a:r>
              <a:rPr sz="2000" dirty="0">
                <a:solidFill>
                  <a:srgbClr val="232323"/>
                </a:solidFill>
                <a:latin typeface="Aptos"/>
              </a:rPr>
              <a:t> di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risolvere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moltiplicazioni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  <a:endParaRPr lang="it-IT" sz="2000" dirty="0">
              <a:solidFill>
                <a:srgbClr val="232323"/>
              </a:solidFill>
              <a:latin typeface="Aptos"/>
            </a:endParaRPr>
          </a:p>
          <a:p>
            <a:pPr algn="just">
              <a:lnSpc>
                <a:spcPct val="150000"/>
              </a:lnSpc>
            </a:pPr>
            <a:r>
              <a:rPr sz="2000" u="sng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Il punto non è “</a:t>
            </a:r>
            <a:r>
              <a:rPr sz="2000" u="sng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aiutare</a:t>
            </a:r>
            <a:r>
              <a:rPr sz="2000" u="sng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sempre”, ma </a:t>
            </a:r>
            <a:r>
              <a:rPr sz="2000" u="sng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aiutare</a:t>
            </a:r>
            <a:r>
              <a:rPr sz="2000" u="sng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u="sng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nel</a:t>
            </a:r>
            <a:r>
              <a:rPr sz="2000" u="sng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modo giusto.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1D76146-5402-1705-BC34-F57F46B3CFB8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849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799" y="1160207"/>
            <a:ext cx="7772400" cy="5014452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92316">
                  <a:srgbClr val="B7D4E5"/>
                </a:gs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659FF20-048D-F618-FCAD-97E7BE28D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341" y="1821041"/>
            <a:ext cx="6683319" cy="3458883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F1993A40-617E-614E-4BAC-99E70D593506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24283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91602">
                  <a:srgbClr val="B6D4E5"/>
                </a:gs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12CDEC7-E821-4D2F-70B2-4CFDFD165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92" y="1862954"/>
            <a:ext cx="6645216" cy="3308814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8E93763B-399D-1B94-4F70-6448D7FECF8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</p:spTree>
    <p:extLst>
      <p:ext uri="{BB962C8B-B14F-4D97-AF65-F5344CB8AC3E}">
        <p14:creationId xmlns:p14="http://schemas.microsoft.com/office/powerpoint/2010/main" val="2614314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FCDCC49-16A4-E53D-A4FC-6FB64B4F5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59144"/>
            <a:ext cx="6607113" cy="3139712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</p:spTree>
    <p:extLst>
      <p:ext uri="{BB962C8B-B14F-4D97-AF65-F5344CB8AC3E}">
        <p14:creationId xmlns:p14="http://schemas.microsoft.com/office/powerpoint/2010/main" val="2167390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781B458-528E-5912-E5C2-86EF1FD14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65" y="1821041"/>
            <a:ext cx="6591871" cy="32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87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A4A24D9-9F44-213E-EDF2-3996B70A6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13" y="1859144"/>
            <a:ext cx="6629975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69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1C5BD70-6A86-BEB3-5133-663DCE089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92" y="1840093"/>
            <a:ext cx="6645216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186624F-7DB1-65E0-C5C3-926F416EE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13" y="1840093"/>
            <a:ext cx="6629975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43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88C4BC6-9E7D-26E2-83C8-8E2619F3F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116" y="1878196"/>
            <a:ext cx="6553768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08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00751D8-679F-9A30-A5CA-570C5D6B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203" y="1821041"/>
            <a:ext cx="6637595" cy="32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176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78D4930-F98A-36D6-7673-233FE3476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92" y="1840093"/>
            <a:ext cx="6645216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24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615BF84-2195-99F9-92FD-115A04FFD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13" y="1878196"/>
            <a:ext cx="6629975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633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4DB9CC0-2046-755C-7503-09554AE41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96" y="1828662"/>
            <a:ext cx="6569009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20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6DF0DE4-F78E-DF57-D579-31A6DFD15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203" y="1840093"/>
            <a:ext cx="6637595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2EE1986-6AFF-6870-56CF-905DC0F3D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341" y="1862955"/>
            <a:ext cx="6683319" cy="31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48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DD318E7-D4EA-8B12-A66D-84E3E2E04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961" y="1847713"/>
            <a:ext cx="6668078" cy="3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99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8624162-085D-FF1C-1B9A-5742CA9C8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961" y="1847713"/>
            <a:ext cx="6668078" cy="3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73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89A10F4-E8F5-2BE4-002E-7D0DB5E27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13" y="1843903"/>
            <a:ext cx="6629975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957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A9B44EE-6A98-866E-5119-B2807205B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116" y="1859144"/>
            <a:ext cx="6553768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40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826CA30-52F7-D383-8ACC-5E19E8A26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961" y="1828662"/>
            <a:ext cx="6668078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04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50374"/>
            <a:ext cx="7772400" cy="5014451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7030A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07D5C00A-021D-2D6A-27BE-640F668BB9AB}"/>
              </a:ext>
            </a:extLst>
          </p:cNvPr>
          <p:cNvSpPr/>
          <p:nvPr/>
        </p:nvSpPr>
        <p:spPr>
          <a:xfrm>
            <a:off x="1524000" y="-14748"/>
            <a:ext cx="9144000" cy="91440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Strumenti compensativi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76FEB04-568A-5446-7426-C76E43F85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92" y="1767696"/>
            <a:ext cx="6645216" cy="33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46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849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Misure dispensative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209800" y="1123336"/>
            <a:ext cx="7772400" cy="5011994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FFFF0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sz="2000" dirty="0">
                <a:solidFill>
                  <a:srgbClr val="232323"/>
                </a:solidFill>
                <a:latin typeface="Aptos"/>
              </a:rPr>
              <a:t>Le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misure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dispensative</a:t>
            </a:r>
            <a:r>
              <a:rPr sz="2000" dirty="0">
                <a:solidFill>
                  <a:srgbClr val="232323"/>
                </a:solidFill>
                <a:latin typeface="Aptos"/>
              </a:rPr>
              <a:t> non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compensano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una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fragilità</a:t>
            </a:r>
            <a:r>
              <a:rPr sz="2000" dirty="0">
                <a:solidFill>
                  <a:srgbClr val="232323"/>
                </a:solidFill>
                <a:latin typeface="Aptos"/>
              </a:rPr>
              <a:t> con uno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strumento</a:t>
            </a:r>
            <a:r>
              <a:rPr sz="2000" dirty="0">
                <a:solidFill>
                  <a:srgbClr val="232323"/>
                </a:solidFill>
                <a:latin typeface="Aptos"/>
              </a:rPr>
              <a:t>, ma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evitano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richieste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che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ostacolerebbero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il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raggiungimento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dell’obiettivo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  <a:endParaRPr lang="it-IT" sz="2000" dirty="0">
              <a:solidFill>
                <a:srgbClr val="232323"/>
              </a:solidFill>
              <a:latin typeface="Aptos"/>
            </a:endParaRPr>
          </a:p>
          <a:p>
            <a:pPr algn="just">
              <a:lnSpc>
                <a:spcPct val="150000"/>
              </a:lnSpc>
            </a:pPr>
            <a:r>
              <a:rPr sz="2000" dirty="0" err="1">
                <a:solidFill>
                  <a:srgbClr val="232323"/>
                </a:solidFill>
                <a:latin typeface="Aptos"/>
              </a:rPr>
              <a:t>Possono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riguardare</a:t>
            </a:r>
            <a:r>
              <a:rPr sz="2000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più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tempo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meno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esercizi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prove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programmate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valutazione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del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contenuto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e non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della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forma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orari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scolastici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brevi</a:t>
            </a:r>
            <a:r>
              <a:rPr sz="2000" dirty="0">
                <a:solidFill>
                  <a:srgbClr val="232323"/>
                </a:solidFill>
                <a:latin typeface="Aptos"/>
              </a:rPr>
              <a:t>, 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pause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programmate</a:t>
            </a:r>
            <a:r>
              <a:rPr sz="2000" dirty="0">
                <a:solidFill>
                  <a:srgbClr val="232323"/>
                </a:solidFill>
                <a:latin typeface="Aptos"/>
              </a:rPr>
              <a:t> o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interrogazioni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al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posto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delle</a:t>
            </a:r>
            <a:r>
              <a:rPr sz="2000" u="sng" dirty="0">
                <a:solidFill>
                  <a:srgbClr val="232323"/>
                </a:solidFill>
                <a:latin typeface="Aptos"/>
              </a:rPr>
              <a:t> prove </a:t>
            </a:r>
            <a:r>
              <a:rPr sz="2000" u="sng" dirty="0" err="1">
                <a:solidFill>
                  <a:srgbClr val="232323"/>
                </a:solidFill>
                <a:latin typeface="Aptos"/>
              </a:rPr>
              <a:t>scritte</a:t>
            </a:r>
            <a:r>
              <a:rPr sz="2000" dirty="0">
                <a:solidFill>
                  <a:srgbClr val="232323"/>
                </a:solidFill>
                <a:latin typeface="Aptos"/>
              </a:rPr>
              <a:t>. </a:t>
            </a:r>
            <a:r>
              <a:rPr sz="2000" dirty="0" err="1">
                <a:solidFill>
                  <a:srgbClr val="232323"/>
                </a:solidFill>
                <a:latin typeface="Aptos"/>
              </a:rPr>
              <a:t>Anche</a:t>
            </a:r>
            <a:r>
              <a:rPr sz="2000" dirty="0">
                <a:solidFill>
                  <a:srgbClr val="232323"/>
                </a:solidFill>
                <a:latin typeface="Aptos"/>
              </a:rPr>
              <a:t> qui 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la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scelta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dipende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sempre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dall’obiettivo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della</a:t>
            </a:r>
            <a:r>
              <a:rPr sz="2000" dirty="0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 </a:t>
            </a:r>
            <a:r>
              <a:rPr sz="2000" dirty="0" err="1">
                <a:solidFill>
                  <a:srgbClr val="2323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/>
              </a:rPr>
              <a:t>prestazione</a:t>
            </a:r>
            <a:r>
              <a:rPr sz="2000" dirty="0">
                <a:solidFill>
                  <a:srgbClr val="232323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01214"/>
            <a:ext cx="7772400" cy="5034116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FFFF0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it-IT" sz="2000" i="1" dirty="0">
                <a:solidFill>
                  <a:srgbClr val="232323"/>
                </a:solidFill>
                <a:latin typeface="Aptos"/>
              </a:rPr>
              <a:t>Non si concede più tempo in una prova di velocità, perché in quel caso il tempo è parte dell’abilità da valutare. Invece si può concedere più tempo quando si vuole valutare la competenza o la conoscenza e non la rapidità.</a:t>
            </a:r>
          </a:p>
          <a:p>
            <a:pPr algn="just">
              <a:lnSpc>
                <a:spcPct val="150000"/>
              </a:lnSpc>
            </a:pPr>
            <a:r>
              <a:rPr lang="it-IT" sz="2000" u="sng" dirty="0">
                <a:solidFill>
                  <a:srgbClr val="232323"/>
                </a:solidFill>
                <a:latin typeface="Aptos"/>
              </a:rPr>
              <a:t>Valutare di volta in volta quali strumenti e quali misure adottare richiede l’investimento di risorse, soprattutto inizialmente, ma è  necessario per un adeguato utilizzo e per dare ai nostri alunni un reale supporto.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849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Esempio di utilizzo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162C419-07BC-DCF4-A253-C5812474A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40093"/>
            <a:ext cx="6607113" cy="330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69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CFEA1AE-765A-72D9-5CD1-65C3AB6D7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66764"/>
            <a:ext cx="6607113" cy="325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07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F7A35C8-243D-D491-46AD-51E65E06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40093"/>
            <a:ext cx="6607113" cy="331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32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640800F-00AE-AA12-2452-4DCF63FBE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13" y="1821040"/>
            <a:ext cx="6629975" cy="33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570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426C0A4-C0CE-AA6C-2EFC-9174054BF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92" y="1862955"/>
            <a:ext cx="6645216" cy="329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020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D8A531-06A9-C2DB-EE33-F3044C290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28661"/>
            <a:ext cx="6607113" cy="330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638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696FCFC-47EE-EBC7-535E-2BC1AF3F7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96" y="1840092"/>
            <a:ext cx="6569009" cy="3253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268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BA4DF9F-86AB-5B63-48C4-604720330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96" y="1859144"/>
            <a:ext cx="6569009" cy="321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70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9B690EC-9EF2-776D-2500-65A29E739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13" y="1840093"/>
            <a:ext cx="6629975" cy="332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9664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4209879-68A6-C82F-8C4C-341CF817D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6254" y="1828662"/>
            <a:ext cx="6599492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22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3D311D-C48A-6C58-4D02-FB32F5734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59144"/>
            <a:ext cx="6607113" cy="327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19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55B1DA2-EC64-E700-EBB0-D161BCDBB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961" y="1828662"/>
            <a:ext cx="6668078" cy="341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065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812EACC-39E7-8555-8466-968602DF0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203" y="1847713"/>
            <a:ext cx="6637595" cy="33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34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1D39AC1-FD4D-6DD6-521E-C08439D78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392" y="1859144"/>
            <a:ext cx="6645216" cy="335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18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8F05D4C-B8EE-5A0B-2136-4C167A15D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7203" y="1840092"/>
            <a:ext cx="6637595" cy="3351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960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D491886-9D4B-79EF-7961-B44D66680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43902"/>
            <a:ext cx="6607113" cy="332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83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CE01AE8-FC16-839C-E068-88D46A061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065" y="1866765"/>
            <a:ext cx="6591871" cy="326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068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F5FADF6-7FD8-7281-3E45-4D47E940B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24851"/>
            <a:ext cx="6607113" cy="340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309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46DF366-C0ED-6DE5-BB4E-5831D6831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8151" y="1840093"/>
            <a:ext cx="6675698" cy="31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9049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D291BE4-E8BB-F19C-FCB8-F4AAE7C66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66765"/>
            <a:ext cx="6607113" cy="332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084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68F2F521-0B0C-678F-02BA-3D4E1B42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496" y="1828662"/>
            <a:ext cx="6569009" cy="341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922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7067C7C-48B6-8AB4-4755-B8F38305A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13" y="2209695"/>
            <a:ext cx="6629975" cy="277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517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09800" y="1143000"/>
            <a:ext cx="7772400" cy="5031658"/>
          </a:xfrm>
          <a:prstGeom prst="roundRect">
            <a:avLst/>
          </a:prstGeom>
          <a:solidFill>
            <a:srgbClr val="FFFFFF"/>
          </a:solidFill>
          <a:ln w="139700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rgbClr val="FFFF00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/>
            <a:endParaRPr lang="it-IT" sz="1700" dirty="0">
              <a:solidFill>
                <a:srgbClr val="232323"/>
              </a:solidFill>
              <a:latin typeface="Apto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7976F80-8850-5FC0-5A39-5B4DBAB487CD}"/>
              </a:ext>
            </a:extLst>
          </p:cNvPr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Misure dispensative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A869525-78D6-CED5-55B7-F0718BB32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444" y="1805800"/>
            <a:ext cx="6607113" cy="336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66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9144000" cy="914400"/>
          </a:xfrm>
          <a:prstGeom prst="rect">
            <a:avLst/>
          </a:prstGeom>
          <a:solidFill>
            <a:srgbClr val="849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600" b="1" dirty="0">
                <a:solidFill>
                  <a:srgbClr val="FFFFFF"/>
                </a:solidFill>
                <a:latin typeface="Aptos"/>
              </a:rPr>
              <a:t>Conclusioni</a:t>
            </a:r>
            <a:endParaRPr sz="26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301240" y="1417320"/>
            <a:ext cx="7589520" cy="4389120"/>
          </a:xfrm>
          <a:prstGeom prst="roundRect">
            <a:avLst/>
          </a:prstGeom>
          <a:solidFill>
            <a:srgbClr val="FFCC00"/>
          </a:solidFill>
          <a:ln w="139700">
            <a:gradFill>
              <a:gsLst>
                <a:gs pos="0">
                  <a:srgbClr val="008080"/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rgbClr val="FFFF00"/>
                </a:gs>
                <a:gs pos="100000">
                  <a:srgbClr val="CC0099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just">
              <a:lnSpc>
                <a:spcPct val="150000"/>
              </a:lnSpc>
            </a:pPr>
            <a:r>
              <a:rPr sz="2400" dirty="0">
                <a:solidFill>
                  <a:srgbClr val="232323"/>
                </a:solidFill>
                <a:latin typeface="Aptos"/>
              </a:rPr>
              <a:t>La checklist serve a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rendere</a:t>
            </a:r>
            <a:r>
              <a:rPr sz="2400" dirty="0">
                <a:solidFill>
                  <a:srgbClr val="232323"/>
                </a:solidFill>
                <a:latin typeface="Aptos"/>
              </a:rPr>
              <a:t> la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didattica</a:t>
            </a:r>
            <a:r>
              <a:rPr sz="2400" dirty="0">
                <a:solidFill>
                  <a:srgbClr val="232323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più</a:t>
            </a:r>
            <a:r>
              <a:rPr sz="2400" dirty="0">
                <a:solidFill>
                  <a:srgbClr val="232323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consapevole</a:t>
            </a:r>
            <a:r>
              <a:rPr sz="2400" dirty="0">
                <a:solidFill>
                  <a:srgbClr val="232323"/>
                </a:solidFill>
                <a:latin typeface="Aptos"/>
              </a:rPr>
              <a:t>: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strumenti</a:t>
            </a:r>
            <a:r>
              <a:rPr sz="2400" dirty="0">
                <a:solidFill>
                  <a:srgbClr val="232323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compensativi</a:t>
            </a:r>
            <a:r>
              <a:rPr sz="2400" dirty="0">
                <a:solidFill>
                  <a:srgbClr val="232323"/>
                </a:solidFill>
                <a:latin typeface="Aptos"/>
              </a:rPr>
              <a:t> e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misure</a:t>
            </a:r>
            <a:r>
              <a:rPr sz="2400" dirty="0">
                <a:solidFill>
                  <a:srgbClr val="232323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dispensative</a:t>
            </a:r>
            <a:r>
              <a:rPr sz="2400" dirty="0">
                <a:solidFill>
                  <a:srgbClr val="232323"/>
                </a:solidFill>
                <a:latin typeface="Aptos"/>
              </a:rPr>
              <a:t> non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sono</a:t>
            </a:r>
            <a:r>
              <a:rPr sz="2400" dirty="0">
                <a:solidFill>
                  <a:srgbClr val="232323"/>
                </a:solidFill>
                <a:latin typeface="Aptos"/>
              </a:rPr>
              <a:t> “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favori</a:t>
            </a:r>
            <a:r>
              <a:rPr sz="2400" dirty="0">
                <a:solidFill>
                  <a:srgbClr val="232323"/>
                </a:solidFill>
                <a:latin typeface="Aptos"/>
              </a:rPr>
              <a:t>”, ma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scelte</a:t>
            </a:r>
            <a:r>
              <a:rPr sz="2400" dirty="0">
                <a:solidFill>
                  <a:srgbClr val="232323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tecniche</a:t>
            </a:r>
            <a:r>
              <a:rPr sz="2400" dirty="0">
                <a:solidFill>
                  <a:srgbClr val="232323"/>
                </a:solidFill>
                <a:latin typeface="Aptos"/>
              </a:rPr>
              <a:t> e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pedagogiche</a:t>
            </a:r>
            <a:r>
              <a:rPr sz="2400" dirty="0">
                <a:solidFill>
                  <a:srgbClr val="232323"/>
                </a:solidFill>
                <a:latin typeface="Aptos"/>
              </a:rPr>
              <a:t> da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usare</a:t>
            </a:r>
            <a:r>
              <a:rPr sz="2400" dirty="0">
                <a:solidFill>
                  <a:srgbClr val="232323"/>
                </a:solidFill>
                <a:latin typeface="Aptos"/>
              </a:rPr>
              <a:t> con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flessibilità</a:t>
            </a:r>
            <a:r>
              <a:rPr sz="2400" dirty="0">
                <a:solidFill>
                  <a:srgbClr val="232323"/>
                </a:solidFill>
                <a:latin typeface="Aptos"/>
              </a:rPr>
              <a:t>,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chiarezza</a:t>
            </a:r>
            <a:r>
              <a:rPr sz="2400" dirty="0">
                <a:solidFill>
                  <a:srgbClr val="232323"/>
                </a:solidFill>
                <a:latin typeface="Aptos"/>
              </a:rPr>
              <a:t> e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coerenza</a:t>
            </a:r>
            <a:r>
              <a:rPr sz="2400" dirty="0">
                <a:solidFill>
                  <a:srgbClr val="232323"/>
                </a:solidFill>
                <a:latin typeface="Aptos"/>
              </a:rPr>
              <a:t> rispetto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agli</a:t>
            </a:r>
            <a:r>
              <a:rPr sz="2400" dirty="0">
                <a:solidFill>
                  <a:srgbClr val="232323"/>
                </a:solidFill>
                <a:latin typeface="Aptos"/>
              </a:rPr>
              <a:t>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obiettivi</a:t>
            </a:r>
            <a:r>
              <a:rPr sz="2400" dirty="0">
                <a:solidFill>
                  <a:srgbClr val="232323"/>
                </a:solidFill>
                <a:latin typeface="Aptos"/>
              </a:rPr>
              <a:t> di </a:t>
            </a:r>
            <a:r>
              <a:rPr sz="2400" dirty="0" err="1">
                <a:solidFill>
                  <a:srgbClr val="232323"/>
                </a:solidFill>
                <a:latin typeface="Aptos"/>
              </a:rPr>
              <a:t>apprendimento</a:t>
            </a:r>
            <a:r>
              <a:rPr sz="2400" dirty="0">
                <a:solidFill>
                  <a:srgbClr val="232323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Testo scorrevol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105</TotalTime>
  <Words>457</Words>
  <Application>Microsoft Office PowerPoint</Application>
  <PresentationFormat>Widescreen</PresentationFormat>
  <Paragraphs>64</Paragraphs>
  <Slides>51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51</vt:i4>
      </vt:variant>
    </vt:vector>
  </HeadingPairs>
  <TitlesOfParts>
    <vt:vector size="56" baseType="lpstr">
      <vt:lpstr>Aptos</vt:lpstr>
      <vt:lpstr>Calibri</vt:lpstr>
      <vt:lpstr>Calibri Light</vt:lpstr>
      <vt:lpstr>Wingdings</vt:lpstr>
      <vt:lpstr>Retrospettivo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keywords/>
  <dc:description>generated using python-pptx</dc:description>
  <cp:lastModifiedBy>GIORGIO  MELIS</cp:lastModifiedBy>
  <cp:revision>4</cp:revision>
  <dcterms:created xsi:type="dcterms:W3CDTF">2013-01-27T09:14:16Z</dcterms:created>
  <dcterms:modified xsi:type="dcterms:W3CDTF">2026-07-29T13:34:36Z</dcterms:modified>
  <cp:category/>
</cp:coreProperties>
</file>