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Instrument Sans Bold" panose="020B0604020202020204" charset="0"/>
      <p:regular r:id="rId14"/>
    </p:embeddedFont>
    <p:embeddedFont>
      <p:font typeface="Instrument Sans Medium" panose="020B0604020202020204" charset="0"/>
      <p:regular r:id="rId15"/>
    </p:embeddedFont>
    <p:embeddedFont>
      <p:font typeface="Instrument Sans Semi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801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F63ADEF-D5B1-6EC8-F572-9B080597DA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2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7764F56-5E63-615F-5FA7-80EF52BA1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4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3550" y="0"/>
            <a:ext cx="3600450" cy="5143500"/>
          </a:xfrm>
          <a:prstGeom prst="rect">
            <a:avLst/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300" y="241697"/>
            <a:ext cx="3106638" cy="4660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800895"/>
            <a:ext cx="4159969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Bisogni Educativi Speciali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2374478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 quadro completo per comprendere, progettare e realizzare una scuola davvero inclusiva — dalla normativa alle pratiche didattiche, dalla teoria alla quotidianità del fare scuola.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6119" y="3109392"/>
            <a:ext cx="743322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570533" y="3146599"/>
            <a:ext cx="1051694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INCLUSIONE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1301428" y="3109392"/>
            <a:ext cx="677838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84C1F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1375842" y="3146599"/>
            <a:ext cx="986210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84C1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DIDATTICA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2041252" y="3109392"/>
            <a:ext cx="739453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84C1F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115666" y="3146599"/>
            <a:ext cx="1047824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84C1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NORMATIVA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88876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Definizione di BES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462460"/>
            <a:ext cx="4525863" cy="2792164"/>
          </a:xfrm>
          <a:prstGeom prst="roundRect">
            <a:avLst>
              <a:gd name="adj" fmla="val 6397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586433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Cosa sono i BES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1904256"/>
            <a:ext cx="4277916" cy="1500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Bisogni Educativi Speciali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secondo l'ICF, sono qualsiasi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difficoltà evolutiva di funzionamento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permanente o transitoria, in ambito educativo o di apprendimento, dovuta all'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interazione tra fattori di salute e contesto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che richiede educazione speciale individualizzata.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concetto di BES consente di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leggere la complessità delle difficoltà di apprendimento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senza ridurle a una sola categoria diagnostica. È una lente più ampia e flessibile per osservare ogni alunno nella sua interezza.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150718" y="1586433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Il modello ICF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150718" y="1904256"/>
            <a:ext cx="3501851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L'ICF (International Classification of Functioning, Disability and Health) rappresenta il quadro di riferimento internazionale che sposta l'attenzione dal deficit alla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funzionalità nel contesto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Non si guarda solo alla diagnosi, ma all'interazione tra la persona e l'ambiente in cui vive e apprende.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150718" y="3234556"/>
            <a:ext cx="3501851" cy="880542"/>
          </a:xfrm>
          <a:prstGeom prst="roundRect">
            <a:avLst>
              <a:gd name="adj" fmla="val 12679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692" y="3419103"/>
            <a:ext cx="155004" cy="123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553670" y="3377133"/>
            <a:ext cx="297492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 BES non sono un'etichetta, ma un invito a leggere meglio la complessità degli alunni e a costruire risposte educative flessibili, coordinate e condivise.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5319" y="136658"/>
            <a:ext cx="3732535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Origini Storiche dei BES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496119" y="2621087"/>
            <a:ext cx="8151763" cy="14288"/>
          </a:xfrm>
          <a:prstGeom prst="roundRect">
            <a:avLst>
              <a:gd name="adj" fmla="val 744742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2077045" y="2266429"/>
            <a:ext cx="14288" cy="354657"/>
          </a:xfrm>
          <a:prstGeom prst="roundRect">
            <a:avLst>
              <a:gd name="adj" fmla="val 744742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1951211" y="2488109"/>
            <a:ext cx="265956" cy="265956"/>
          </a:xfrm>
          <a:prstGeom prst="roundRect">
            <a:avLst>
              <a:gd name="adj" fmla="val 40010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995525" y="2510247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345257" y="972443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1978 — Regno Unito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14288" y="1224707"/>
            <a:ext cx="2939876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Warnock Report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introduce la nozione di </a:t>
            </a:r>
            <a:r>
              <a:rPr lang="en-US" sz="900" i="1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special educational needs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sottolineando la necessità di maggiore supporto educativo e spostando l'attenzione dai soli deficit all'interazione tra persona e contesto.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735512" y="2621087"/>
            <a:ext cx="14288" cy="354657"/>
          </a:xfrm>
          <a:prstGeom prst="roundRect">
            <a:avLst>
              <a:gd name="adj" fmla="val 744742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Shape 8"/>
          <p:cNvSpPr/>
          <p:nvPr/>
        </p:nvSpPr>
        <p:spPr>
          <a:xfrm>
            <a:off x="3609677" y="2488109"/>
            <a:ext cx="265956" cy="265956"/>
          </a:xfrm>
          <a:prstGeom prst="roundRect">
            <a:avLst>
              <a:gd name="adj" fmla="val 40010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653991" y="2510247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003724" y="3093988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Fine anni '90 — Italia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272754" y="3346252"/>
            <a:ext cx="2939876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riflessione sui BES si sviluppa gradualmente nel contesto italiano, con un progressivo avvicinamento alle prospettive internazionali sull'inclusione scolastica e sulla personalizzazione degli interventi educativi.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394052" y="2266429"/>
            <a:ext cx="14288" cy="354657"/>
          </a:xfrm>
          <a:prstGeom prst="roundRect">
            <a:avLst>
              <a:gd name="adj" fmla="val 744742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5268218" y="2488109"/>
            <a:ext cx="265956" cy="265956"/>
          </a:xfrm>
          <a:prstGeom prst="roundRect">
            <a:avLst>
              <a:gd name="adj" fmla="val 40010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5312532" y="2510247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662264" y="972443"/>
            <a:ext cx="1477863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27 dicembre 2012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931295" y="1224707"/>
            <a:ext cx="2939876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Direttiva ministeriale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ufficializza i BES in Italia. Il passaggio è importante perché sposta l'attenzione dai soli deficit all'interazione tra persona e contesto, ampliando la platea degli alunni che necessitano di supporto.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052518" y="2621087"/>
            <a:ext cx="14288" cy="354657"/>
          </a:xfrm>
          <a:prstGeom prst="roundRect">
            <a:avLst>
              <a:gd name="adj" fmla="val 744742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Shape 18"/>
          <p:cNvSpPr/>
          <p:nvPr/>
        </p:nvSpPr>
        <p:spPr>
          <a:xfrm>
            <a:off x="6926684" y="2488109"/>
            <a:ext cx="265956" cy="265956"/>
          </a:xfrm>
          <a:prstGeom prst="roundRect">
            <a:avLst>
              <a:gd name="adj" fmla="val 40010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6970998" y="2510247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4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237387" y="3093988"/>
            <a:ext cx="1644625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2013 — Note Ministeriali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589761" y="3346252"/>
            <a:ext cx="2939876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 note del 2013 rafforzano il ruolo del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GLI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del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PAI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nel sistema inclusivo, chiarendo che la difficoltà linguistica degli alunni neoarrivati non va letta come segregazione, ma come bisogno transitorio di supporto.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888" y="4337299"/>
            <a:ext cx="8151763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percorso storico mostra un'evoluzione significativa: dal modello medico-centrico al modello bio-psico-sociale, che riconosce il contesto come variabile determinante nel funzionamento dell'alunno.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30635"/>
            <a:ext cx="4290789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Le Tre Grandi Aree dei BES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66205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direttiva BES individua tre grandi sotto-categorie. Questa classificazione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non serve a separare gli alunni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ma a comprendere quali risorse e quali interventi siano più adeguati. In questo quadro, la scuola è chiamata a personalizzare la risposta educativa.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202656"/>
            <a:ext cx="2634555" cy="1910209"/>
          </a:xfrm>
          <a:prstGeom prst="roundRect">
            <a:avLst>
              <a:gd name="adj" fmla="val 5844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0092" y="2326630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🏥</a:t>
            </a: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Disabilità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0092" y="2599655"/>
            <a:ext cx="2386608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Disabilità certificata, sensoriale, motoria o psichica. Richiama le provvidenze della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Legge 104/92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tra cui l'assegnazione dell'insegnante di sostegno. Il punto centrale è il diritto all'assistenza, all'integrazione sociale e alla partecipazione scolastica.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202656"/>
            <a:ext cx="2634630" cy="1910209"/>
          </a:xfrm>
          <a:prstGeom prst="roundRect">
            <a:avLst>
              <a:gd name="adj" fmla="val 5844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78622" y="2326630"/>
            <a:ext cx="2118494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🧠</a:t>
            </a: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Disturbi Evolutivi Specifici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78622" y="2599655"/>
            <a:ext cx="2386682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DSA, disturbo specifico di linguaggio, disturbo non verbale, lieve disturbo dello spettro autistico non rientrante nella disabilità, ADHD e funzionamento cognitivo limite. La normativa richiama 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piani personalizzati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previsti dalle leggi 53/2003 e 170/2010.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202656"/>
            <a:ext cx="2634555" cy="1910209"/>
          </a:xfrm>
          <a:prstGeom prst="roundRect">
            <a:avLst>
              <a:gd name="adj" fmla="val 5844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37225" y="2326630"/>
            <a:ext cx="2234133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🌍</a:t>
            </a: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Svantaggio Socio-Culturale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37225" y="2599655"/>
            <a:ext cx="2386608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Svantaggio socio-economico, linguistico e culturale. Riguarda situazioni in cui il contesto può ostacolare l'apprendimento. Le note ministeriali del 2013 chiariscono che la difficoltà linguistica degli alunni neoarrivati è un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bisogno transitorio di supporto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88999"/>
            <a:ext cx="2954164" cy="266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Disabilità e Legge 104/92</a:t>
            </a:r>
            <a:endParaRPr lang="en-US" sz="1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762967"/>
            <a:ext cx="3971851" cy="397185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76032" y="755600"/>
            <a:ext cx="1833339" cy="133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Cosa tutela la Legge 104/92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680793" y="947440"/>
            <a:ext cx="3971851" cy="1439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2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</a:t>
            </a:r>
            <a:r>
              <a:rPr lang="en-US" sz="10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Legge 104/92</a:t>
            </a: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è il principale strumento normativo italiano per la tutela dei diritti delle persone con disabilità. Prevede l'assegnazione dell'</a:t>
            </a:r>
            <a:r>
              <a:rPr lang="en-US" sz="10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insegnante di sostegno</a:t>
            </a: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garantisce il diritto all'assistenza, all'integrazione sociale e alla partecipazione scolastica piena.</a:t>
            </a:r>
            <a:endParaRPr lang="en-US" sz="1000" dirty="0"/>
          </a:p>
          <a:p>
            <a:pPr marL="0" indent="0" algn="just">
              <a:lnSpc>
                <a:spcPct val="112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presenza della certificazione non esaurisce il lavoro educativo, ma </a:t>
            </a:r>
            <a:r>
              <a:rPr lang="en-US" sz="10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apre un quadro di tutela e progettazione</a:t>
            </a: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La scuola è chiamata a costruire un percorso che valorizzi le potenzialità dell'alunno, non solo a compensare le difficoltà.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680793" y="2682254"/>
            <a:ext cx="2135758" cy="133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Il Piano Educativo Individualizzato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676030" y="2846761"/>
            <a:ext cx="3971851" cy="716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2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PEI è lo strumento di progettazione condiviso tra scuola, famiglia e servizi. Definisce obiettivi, strategie, risorse e modalità di valutazione, garantendo una risposta educativa coerente con i bisogni specifici dell'alunno certificato.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0955" y="616039"/>
            <a:ext cx="4189214" cy="381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Disturbi Evolutivi Specifici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982787"/>
            <a:ext cx="8151763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L'area dei disturbi evolutivi specifici comprende una pluralità di condizioni che richiedono risposte didattiche personalizzate senza abbassare le attese formative. L'obiettivo è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adattare la didattica alle specificità dell'alunno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garantendo il successo formativo per tutti.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004" y="1505694"/>
            <a:ext cx="4015755" cy="160576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2429" y="1611511"/>
            <a:ext cx="183133" cy="18313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2445" y="2006426"/>
            <a:ext cx="1526307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DSA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32445" y="2269257"/>
            <a:ext cx="3743102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Disturbi Specifici dell'Apprendimento: dislessia, disgrafia, disortografia, discalculia. Riconosciuti dalla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Legge 170/2010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che obbliga la scuola a intervenire previa comunicazione alla famiglia quando emerge un sospetto.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2052" y="1505694"/>
            <a:ext cx="4015829" cy="160576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8363" y="1611511"/>
            <a:ext cx="183133" cy="18313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768379" y="2006426"/>
            <a:ext cx="1663005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Disturbi del Linguaggio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4768379" y="2269257"/>
            <a:ext cx="3743176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Disturbo specifico di linguaggio e disturbo non verbale. Richiedono adattamenti nelle modalità comunicative e nell'uso di strumenti compensativi che supportino l'espressione e la comprensione.</a:t>
            </a:r>
            <a:endParaRPr lang="en-US" sz="9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45" y="3194192"/>
            <a:ext cx="4015755" cy="1481435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12429" y="3315406"/>
            <a:ext cx="183133" cy="18313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32445" y="3682467"/>
            <a:ext cx="1830288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Spettro Autistico e ADHD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32445" y="3997651"/>
            <a:ext cx="3743102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Lieve disturbo dello spettro autistico non rientrante nella disabilità e disturbo da deficit di attenzione e iperattività. Richiedono strategie di strutturazione dell'ambiente e della comunicazione.</a:t>
            </a:r>
            <a:endParaRPr lang="en-US" sz="95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7216" y="3194191"/>
            <a:ext cx="4015829" cy="1481435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0192" y="3298405"/>
            <a:ext cx="183133" cy="183133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4768379" y="3686028"/>
            <a:ext cx="2337048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Funzionamento Cognitivo Limite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4768379" y="3999085"/>
            <a:ext cx="3743176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Situazioni di confine che richiedono attenzione specifica nella progettazione didattica, con obiettivi adeguati e tempi di apprendimento rispettosi dei ritmi individuali.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9575" y="639960"/>
            <a:ext cx="6113636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Svantaggio Socio-Culturale e Normativa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409575" y="944091"/>
            <a:ext cx="3680073" cy="3674492"/>
          </a:xfrm>
          <a:prstGeom prst="roundRect">
            <a:avLst>
              <a:gd name="adj" fmla="val 4702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29679" y="1060475"/>
            <a:ext cx="3439864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Svantaggio Socio-Economico, Linguistico e Culturale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29679" y="1552352"/>
            <a:ext cx="3439864" cy="1618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L'area dello svantaggio riguarda situazioni in cui il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contesto può ostacolare l'apprendimento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Le note ministeriali del 2013 chiariscono che la difficoltà linguistica degli alunni neoarrivati non va letta come segregazione, ma come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bisogno transitorio di supporto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00" dirty="0"/>
          </a:p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È una dimensione fondamentale perché ricorda che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l'inclusione non riguarda solo la diagnosi clinica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la scuola deve rispondere anche alle disuguaglianze sociali e culturali.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301058" y="1060475"/>
            <a:ext cx="2637234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Il Quadro Normativo Essenziale</a:t>
            </a:r>
            <a:endParaRPr lang="en-US" sz="11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6079" y="1382799"/>
            <a:ext cx="180231" cy="18023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91509" y="1379116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Legge 104/92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691509" y="1683246"/>
            <a:ext cx="396106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Tutela i diritti delle persone con disabilità e prevede l'insegnante di sostegno.</a:t>
            </a:r>
            <a:endParaRPr lang="en-US" sz="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6079" y="2298167"/>
            <a:ext cx="180231" cy="18023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91509" y="2294483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Legge 53/2003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4691509" y="2598613"/>
            <a:ext cx="396106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Introduce modifiche sostanziali nell'ordinamento scolastico e apre la strada alla personalizzazione.</a:t>
            </a:r>
            <a:endParaRPr lang="en-US" sz="9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6079" y="3213534"/>
            <a:ext cx="180231" cy="18023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91509" y="3209851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Legge 170/2010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4691509" y="3513981"/>
            <a:ext cx="396106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Riconosce formalmente i DSA e obbliga la scuola a intervenire, previa comunicazione alla famiglia.</a:t>
            </a:r>
            <a:endParaRPr lang="en-US" sz="9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6079" y="4128901"/>
            <a:ext cx="180231" cy="18023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691509" y="4125218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Note 2013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4691509" y="4429348"/>
            <a:ext cx="396106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Rafforzano il ruolo del GLI e del PAI nel sistema inclusivo.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36923"/>
            <a:ext cx="5636568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PAI e GLI: Strumenti per l'Inclusione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97322"/>
            <a:ext cx="334788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Il Gruppo di Lavoro per l'Inclusione (GLI)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515145"/>
            <a:ext cx="3924598" cy="1699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GLI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è il gruppo di lavoro che elabora il Piano Annuale per l'Inclusività. È composto da docenti, dirigenti, specialisti e rappresentanti delle famiglie. Il suo compito non è burocratico: è un luogo di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riflessione collegiale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sulla qualità dell'inclusione nella scuola.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GLI analizza la situazione della scuola, individua criticità e risorse, e propone strategie di miglioramento continuo per tutti gli alunni con BES.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728046" y="1197322"/>
            <a:ext cx="315448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Il Piano Annuale per l'Inclusività (PAI)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728046" y="1515145"/>
            <a:ext cx="392459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PAI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non è un adempimento burocratico, ma uno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strumento di lettura e miglioramento della scuola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Aiuta a riflettere su: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023690"/>
            <a:ext cx="3924598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Inclusività e clima scolastico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Organizzazione degli spazi e dei tempi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Relazioni tra alunni e docenti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Pratiche didattiche e metodologiche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Documentazione nel PTOF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28046" y="3301157"/>
            <a:ext cx="392459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scuola diventa così un ambiente che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osserva se stesso e si migliora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in modo sistematico e condiviso.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3949229"/>
            <a:ext cx="8151763" cy="694432"/>
          </a:xfrm>
          <a:prstGeom prst="roundRect">
            <a:avLst>
              <a:gd name="adj" fmla="val 1607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129013"/>
            <a:ext cx="155004" cy="12397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071" y="4104159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qualità dell'inclusione dipende dalla continuità tra organizzazione, professionalità e partecipazione di tutti gli attori del sistema scolastico.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26716"/>
            <a:ext cx="5525244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Pedagogia Inclusiva e Buone Prassi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862286"/>
            <a:ext cx="879574" cy="8795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30697" y="1862286"/>
            <a:ext cx="267072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Inserimento, Integrazione, Inclusione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530697" y="2130549"/>
            <a:ext cx="2963763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 tre termini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non sono sinonimi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l'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inserimento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riguarda la presenza fisica; l'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integrazione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la necessità di modificare la scuola per accogliere; l'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inclusione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coinvolge sia l'interno sia l'esterno della scuola, includendo famiglia e comunità. L'UNESCO sottolinea che tutti possono imparare, ognuno è speciale, la diversità è un punto di forza e l'apprendimento cresce grazie alla cooperazione tra insegnanti, genitori e comunità.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65" y="1862286"/>
            <a:ext cx="879649" cy="8796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684118" y="1862286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Didattica Inclusiva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684118" y="2130549"/>
            <a:ext cx="2963763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Una didattica inclusiva usa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metodologie partecipate e collaborative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promuove motivazione e coinvolgimento, evita di lasciare indietro qualcuno e valorizza l'autovalutazione. Le buone prassi si costruiscono a livello macro, con l'analisi del sistema e la costituzione di gruppi di lavoro, e a livello micro, con 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PDP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nei singoli consigli di classe. Alla base c'è l'idea di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formazione continua, linguaggio condiviso e uso di strumenti comuni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58603"/>
            <a:ext cx="5498381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Conclusioni: </a:t>
            </a:r>
            <a:r>
              <a:rPr lang="en-US" sz="2350" dirty="0" err="1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L’Inclusione</a:t>
            </a:r>
            <a:r>
              <a:rPr lang="en-US" sz="2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come Rete</a:t>
            </a:r>
            <a:endParaRPr lang="en-US" sz="2350" dirty="0"/>
          </a:p>
        </p:txBody>
      </p:sp>
      <p:sp>
        <p:nvSpPr>
          <p:cNvPr id="3" name="Shape 1"/>
          <p:cNvSpPr/>
          <p:nvPr/>
        </p:nvSpPr>
        <p:spPr>
          <a:xfrm>
            <a:off x="496119" y="1056605"/>
            <a:ext cx="14288" cy="640259"/>
          </a:xfrm>
          <a:prstGeom prst="roundRect">
            <a:avLst>
              <a:gd name="adj" fmla="val 59998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76349" y="1187500"/>
            <a:ext cx="7971532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 BES non sono un'etichetta, ma un invito a leggere meglio la complessità degli alunni e a costruire risposte educative flessibili, coordinate e condivise.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96119" y="1944142"/>
            <a:ext cx="19593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La scuola inclusiva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96119" y="2248272"/>
            <a:ext cx="3929286" cy="1618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L'inclusione diventa reale quando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scuola, famiglia, servizi e comunità lavorano come rete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non come compartimenti separati. La qualità dell'inclusione dipende dalla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continuità tra organizzazione, professionalità e partecipazione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di tutti gli attori del sistema educativo.</a:t>
            </a:r>
            <a:endParaRPr lang="en-US" sz="900" dirty="0"/>
          </a:p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PAI, il GLI, i PDP e la formazione continua sono strumenti che, se usati con consapevolezza, trasformano la scuola in un ambiente capace di rispondere alla diversità di ogni alunno.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723358" y="1944142"/>
            <a:ext cx="19593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 principi UNESCO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23358" y="2262783"/>
            <a:ext cx="1906414" cy="904801"/>
          </a:xfrm>
          <a:prstGeom prst="roundRect">
            <a:avLst>
              <a:gd name="adj" fmla="val 1195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4843463" y="2382887"/>
            <a:ext cx="360462" cy="360462"/>
          </a:xfrm>
          <a:prstGeom prst="ellipse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2582" y="2481932"/>
            <a:ext cx="162223" cy="16222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843463" y="2859732"/>
            <a:ext cx="1642393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Tutti possono imparare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746156" y="2262783"/>
            <a:ext cx="1906488" cy="904801"/>
          </a:xfrm>
          <a:prstGeom prst="roundRect">
            <a:avLst>
              <a:gd name="adj" fmla="val 1195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6866260" y="2382887"/>
            <a:ext cx="360462" cy="360462"/>
          </a:xfrm>
          <a:prstGeom prst="ellipse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5379" y="2481932"/>
            <a:ext cx="162223" cy="16222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866260" y="2859732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Ognuno è speciale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723358" y="3283967"/>
            <a:ext cx="1906414" cy="1280294"/>
          </a:xfrm>
          <a:prstGeom prst="roundRect">
            <a:avLst>
              <a:gd name="adj" fmla="val 844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Shape 13"/>
          <p:cNvSpPr/>
          <p:nvPr/>
        </p:nvSpPr>
        <p:spPr>
          <a:xfrm>
            <a:off x="4843463" y="3404071"/>
            <a:ext cx="360462" cy="360462"/>
          </a:xfrm>
          <a:prstGeom prst="ellipse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42582" y="3503116"/>
            <a:ext cx="162223" cy="16222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43463" y="3880917"/>
            <a:ext cx="150212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La diversità è forza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6746156" y="3283967"/>
            <a:ext cx="1906488" cy="1280294"/>
          </a:xfrm>
          <a:prstGeom prst="roundRect">
            <a:avLst>
              <a:gd name="adj" fmla="val 844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Shape 16"/>
          <p:cNvSpPr/>
          <p:nvPr/>
        </p:nvSpPr>
        <p:spPr>
          <a:xfrm>
            <a:off x="6866260" y="3404071"/>
            <a:ext cx="360462" cy="360462"/>
          </a:xfrm>
          <a:prstGeom prst="ellipse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5379" y="3503116"/>
            <a:ext cx="162223" cy="16222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866260" y="3880917"/>
            <a:ext cx="1666280" cy="56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Cooperazione tra scuola, famiglia e comunità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1451</Words>
  <Application>Microsoft Office PowerPoint</Application>
  <PresentationFormat>Presentazione su schermo (16:9)</PresentationFormat>
  <Paragraphs>101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Instrument Sans Bold</vt:lpstr>
      <vt:lpstr>Instrument Sans SemiBold</vt:lpstr>
      <vt:lpstr>Instrument Sans Medium</vt:lpstr>
      <vt:lpstr>Twemoji Mozilla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2026-07-06T19:52:40Z</dcterms:created>
  <dcterms:modified xsi:type="dcterms:W3CDTF">2026-07-29T15:01:56Z</dcterms:modified>
</cp:coreProperties>
</file>