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Inter Light" panose="020B0604020202020204" charset="0"/>
      <p:regular r:id="rId14"/>
    </p:embeddedFont>
    <p:embeddedFont>
      <p:font typeface="Montserrat Medium" pitchFamily="2" charset="0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21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2719B43-60D9-6C20-22EE-E1C87196F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4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35F185-16E1-9740-1347-7C525A902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6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507852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Arial" panose="020B0604020202020204" pitchFamily="34" charset="0"/>
              </a:rPr>
              <a:t>Autostima ed Emozioni nell'Apprendimento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2468984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Arial" panose="020B0604020202020204" pitchFamily="34" charset="0"/>
              </a:rPr>
              <a:t>Le emozioni influenzano profondamente il modo in cui impariamo. Sicurezza, motivazione e sostegno favoriscono partecipazione e serenità. L'obiettivo è aiutare ciascun alunno a sviluppare fiducia nelle proprie capacità, affrontare le difficoltà con resilienza e costruire un'immagine positiva di sé.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3402360"/>
            <a:ext cx="729630" cy="233214"/>
          </a:xfrm>
          <a:prstGeom prst="roundRect">
            <a:avLst>
              <a:gd name="adj" fmla="val 38297"/>
            </a:avLst>
          </a:prstGeom>
          <a:solidFill>
            <a:srgbClr val="DFE1E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570533" y="3439567"/>
            <a:ext cx="1038002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AUTOSTIMA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1287735" y="3402360"/>
            <a:ext cx="823168" cy="233214"/>
          </a:xfrm>
          <a:prstGeom prst="roundRect">
            <a:avLst>
              <a:gd name="adj" fmla="val 38297"/>
            </a:avLst>
          </a:prstGeom>
          <a:solidFill>
            <a:srgbClr val="DFE1E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362149" y="3439567"/>
            <a:ext cx="1131540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MOTIVAZIONE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2172891" y="3402360"/>
            <a:ext cx="1188913" cy="233214"/>
          </a:xfrm>
          <a:prstGeom prst="roundRect">
            <a:avLst>
              <a:gd name="adj" fmla="val 38297"/>
            </a:avLst>
          </a:prstGeom>
          <a:solidFill>
            <a:srgbClr val="DFE1E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2247305" y="3439567"/>
            <a:ext cx="1497285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BENESSERE EMOTIVO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2591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 Emozioni Accompagnano Ogni Apprendimento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961480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 emozioni non sono un elemento secondario: sono parte integrante del processo di apprendimento. La sicurezza personale favorisce il coinvolgimento, mentre ansia e paura del fallimento possono bloccare anche gli alunni più capaci. Comprendere questa dinamica è il primo passo per costruire un ambiente educativo efficace.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696394"/>
            <a:ext cx="2634555" cy="1121122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4855" y="2825130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 emozioni guidano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4855" y="3093393"/>
            <a:ext cx="237708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Ogni esperienza di apprendimento è accompagnata da stati emotivi che ne influenzano qualità e risultati.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696394"/>
            <a:ext cx="2634630" cy="1121122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384" y="2825130"/>
            <a:ext cx="237715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sicurezza coinvolge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83384" y="3093393"/>
            <a:ext cx="2377157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sicurezza personale favorisce la partecipazione attiva e la disponibilità ad affrontare nuove sfide.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696394"/>
            <a:ext cx="2634555" cy="1121122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41988" y="2825130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L'ansia blocca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41988" y="3093393"/>
            <a:ext cx="237708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Ansia e paura del fallimento possono bloccare anche gli alunni più capaci, limitando il loro potenziale.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15342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Relazione Educativa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1288926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Dialogo, ascolto attivo e relazione educativa creano fiducia. Un clima positivo aiuta ad affrontare nuove sfide e a cogliere precocemente il disagio. Il benessere emotivo costituisce una base indispensabile per la crescita scolastica e personale.</a:t>
            </a:r>
            <a:endParaRPr lang="en-US" sz="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222302"/>
            <a:ext cx="4722763" cy="11401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20530" y="2360563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Prevenzione precoce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120530" y="2628826"/>
            <a:ext cx="438909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Intervenire presto significa osservare lo sviluppo del bambino e individuare tempestivamente eventuali difficoltà, prima che diventino persistenti e pesino sull'autostima.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3486448"/>
            <a:ext cx="4722763" cy="94171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20530" y="3624709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Prevenire il disagio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120530" y="3892972"/>
            <a:ext cx="43890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Intervenire precocemente aumenta le possibilità di successo ed evita che si consolidino vissuti di insicurezza e sfiducia nelle proprie capacità.</a:t>
            </a:r>
            <a:endParaRPr lang="en-US" sz="95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861EE86-F6E7-A1FB-A4A6-145BBA8A7EC3}"/>
              </a:ext>
            </a:extLst>
          </p:cNvPr>
          <p:cNvSpPr/>
          <p:nvPr/>
        </p:nvSpPr>
        <p:spPr>
          <a:xfrm>
            <a:off x="8039686" y="4860388"/>
            <a:ext cx="1026942" cy="21101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512094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Il Ruolo della Scuola e la Rete Scuola-Famiglia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2085677"/>
            <a:ext cx="4103191" cy="1545729"/>
          </a:xfrm>
          <a:prstGeom prst="roundRect">
            <a:avLst>
              <a:gd name="adj" fmla="val 11556"/>
            </a:avLst>
          </a:prstGeom>
          <a:solidFill>
            <a:srgbClr val="C6C9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2209651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Il ruolo degli insegnanti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2527474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Gli insegnanti osservano comportamenti, modalità di apprendimento e difficoltà degli alunni. La loro capacità di cogliere precocemente eventuali segnali di disagio è fondamentale per intervenire prima che le difficoltà diventino più gravi.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2209651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rete scuola-famiglia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8046" y="2527474"/>
            <a:ext cx="3924598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collaborazione costante tra insegnanti e genitori è una risorsa preziosa che offre una visione più completa del bambino. Questa rete rende più efficace il sostegno e aiuta a costruire strategie educative coerenti, favorendo il benessere emotivo e la crescita scolastica e personale.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04193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 Competenze da Osservare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39763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Attenzione, memoria, ragionamento, problem solving, aspetti emotivo-relazionali e metacognizione interagiscono tra loro e costruiscono un apprendimento efficace. Osservare queste dimensioni permette di individuare precocemente eventuali difficoltà e di intervenire prima che pesino sull'autostima.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174677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2174677"/>
            <a:ext cx="214878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Attenzione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442939"/>
            <a:ext cx="214878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Concentrarsi su attività specifiche in modo continuativo.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174677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730079" y="2174677"/>
            <a:ext cx="21488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Memoria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730079" y="2442939"/>
            <a:ext cx="214885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Acquisire, conservare e recuperare informazioni.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3939" y="2174677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99027" y="2174677"/>
            <a:ext cx="2148855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Ragionamento e Problem Solving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99027" y="2636788"/>
            <a:ext cx="214885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Affrontare situazioni nuove e trovare soluzioni efficaci.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281735"/>
            <a:ext cx="310083" cy="3100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61206" y="3281735"/>
            <a:ext cx="214878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Aspetti Emotivo-Relazionali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961206" y="3743846"/>
            <a:ext cx="214878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 dimensioni emotive e relazionali che accompagnano ogni apprendimento.</a:t>
            </a:r>
            <a:endParaRPr lang="en-US" sz="9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64991" y="3281735"/>
            <a:ext cx="310083" cy="31008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730079" y="3281735"/>
            <a:ext cx="21488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Metacognizione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3730079" y="3549997"/>
            <a:ext cx="214885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Riflettere sui propri processi mentali e sulle strategie di apprendimento.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33760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Motivazione e Autoefficacia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1007343"/>
            <a:ext cx="472276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motivazione intrinseca nasce dal piacere di imparare. L'autoefficacia cresce con i piccoli successi e alimenta autostima e perseveranza. Quando un bambino sperimenta piccoli successi e riconosce il valore del proprio impegno, aumenta la fiducia nelle proprie capacità. Questa fiducia alimenta l'autostima e incoraggia a perseverare anche di fronte alle difficoltà.</a:t>
            </a:r>
            <a:endParaRPr lang="en-US" sz="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119" y="2139181"/>
            <a:ext cx="620167" cy="91313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69259" y="2263155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Piccoli Successi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669259" y="2531418"/>
            <a:ext cx="39786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bambino sperimenta risultati positivi e riconosce il valore del proprio impegno.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119" y="3052316"/>
            <a:ext cx="620167" cy="74421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669259" y="3176290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Fiducia nelle Capacità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669259" y="3444553"/>
            <a:ext cx="397862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Aumenta la fiducia nelle proprie capacità e si rafforza l'autostima.</a:t>
            </a:r>
            <a:endParaRPr lang="en-US" sz="9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119" y="3796531"/>
            <a:ext cx="620167" cy="91313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669259" y="3920505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Perseveranza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4669259" y="4188768"/>
            <a:ext cx="39786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fiducia alimenta la motivazione a perseverare anche di fronte alle difficoltà.</a:t>
            </a:r>
            <a:endParaRPr lang="en-US" sz="95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71E4020-A956-0DCA-5C2E-C22B0C75C79E}"/>
              </a:ext>
            </a:extLst>
          </p:cNvPr>
          <p:cNvSpPr/>
          <p:nvPr/>
        </p:nvSpPr>
        <p:spPr>
          <a:xfrm>
            <a:off x="8039686" y="4860388"/>
            <a:ext cx="1026942" cy="21101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18295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Stili Attributivi: Come Interpretiamo Successi e Insuccessi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141413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Successi e insuccessi vengono interpretati in modi diversi. È importante aiutare gli studenti a comprendere che l'apprendimento è un processo dinamico e che gli errori presentano opportunità di crescita. Aiutare lo studente a leggere gli errori come occasione di crescita evita l'impotenza appresa e la rinuncia.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2876327"/>
            <a:ext cx="4103191" cy="1148804"/>
          </a:xfrm>
          <a:prstGeom prst="roundRect">
            <a:avLst>
              <a:gd name="adj" fmla="val 15549"/>
            </a:avLst>
          </a:prstGeom>
          <a:solidFill>
            <a:srgbClr val="C6C9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3000301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Attribuzione negativa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3318123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L'insuccesso viene attribuito a capacità fisse e immutabili, generando sfiducia e rinuncia. Questo stile può consolidare vissuti di insicurezza nelle proprie capacità.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3000301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Attribuzione positiva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3318123"/>
            <a:ext cx="392459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L'errore è letto come occasione di crescita e l'impegno come fattore determinante del successo. Questo approccio aumenta le possibilità di successo e alimenta autostima e perseveranza.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74687"/>
            <a:ext cx="4722763" cy="36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DSA e Prevenzione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496119" y="1001539"/>
            <a:ext cx="4722763" cy="72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9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 Disturbi Specifici dell'Apprendimento non dipendono da scarso impegno. La diagnosi precoce e gli interventi personalizzati proteggono sia il rendimento scolastico sia il benessere emotivo. Intervenire precocemente significa aumentare le possibilità di successo e proteggere la qualità delle relazioni sociali del bambino.</a:t>
            </a:r>
            <a:endParaRPr lang="en-US" sz="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845097"/>
            <a:ext cx="4722763" cy="8685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3791" y="1975619"/>
            <a:ext cx="4404568" cy="181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Diagnosi precoce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83791" y="2222674"/>
            <a:ext cx="4404568" cy="360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9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Individuare tempestivamente le difficoltà di apprendimento permette di intervenire prima che pesino sull'autostima e si consolidino vissuti di insicurezza.</a:t>
            </a:r>
            <a:endParaRPr lang="en-US" sz="9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822674"/>
            <a:ext cx="4722763" cy="86856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83791" y="2953196"/>
            <a:ext cx="4404568" cy="181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Interventi personalizzati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683791" y="3200251"/>
            <a:ext cx="4404568" cy="360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9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Strategie mirate proteggono il rendimento scolastico e il benessere emotivo, favorendo la partecipazione e la serenità dell'alunno.</a:t>
            </a:r>
            <a:endParaRPr lang="en-US" sz="9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800252"/>
            <a:ext cx="4722763" cy="86856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83791" y="3930774"/>
            <a:ext cx="4404568" cy="181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Tutela emotiva e sociale</a:t>
            </a:r>
            <a:endParaRPr lang="en-US" sz="1100" dirty="0"/>
          </a:p>
        </p:txBody>
      </p:sp>
      <p:sp>
        <p:nvSpPr>
          <p:cNvPr id="13" name="Text 7"/>
          <p:cNvSpPr/>
          <p:nvPr/>
        </p:nvSpPr>
        <p:spPr>
          <a:xfrm>
            <a:off x="683791" y="4177829"/>
            <a:ext cx="4404568" cy="360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9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 sostegno adeguato non migliora soltanto il rendimento, ma protegge anche la qualità delle relazioni sociali e l'immagine di sé.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79808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Apprendimento, Emozioni e Autostima: Un Sistema Interconnesso</a:t>
            </a:r>
            <a:endParaRPr lang="en-US" sz="1200" b="1" dirty="0"/>
          </a:p>
        </p:txBody>
      </p:sp>
      <p:sp>
        <p:nvSpPr>
          <p:cNvPr id="3" name="Text 1"/>
          <p:cNvSpPr/>
          <p:nvPr/>
        </p:nvSpPr>
        <p:spPr>
          <a:xfrm>
            <a:off x="496118" y="1137863"/>
            <a:ext cx="8151763" cy="472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Apprendimento, emozioni e autostima sono profondamente interconnessi. Scuola, famiglia e strategie educative mirate possono sostenere ogni bambino verso fiducia, resilienza e successo. La collaborazione costante tra insegnanti e genitori offre una visione più completa del bambino e rende più efficace il sostegno.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17" y="1562737"/>
            <a:ext cx="5392937" cy="27260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35037" y="4298365"/>
            <a:ext cx="8608963" cy="325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Quando scuola, famiglia e strategie educative lavorano in sinergia, il bambino sviluppa fiducia nelle proprie capacità, impara ad </a:t>
            </a:r>
            <a:r>
              <a:rPr lang="en-US" sz="1000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affrontare</a:t>
            </a:r>
            <a:endParaRPr lang="en-US" sz="1000" dirty="0">
              <a:solidFill>
                <a:srgbClr val="3D3E44"/>
              </a:solidFill>
              <a:latin typeface="Inter Light" pitchFamily="34" charset="0"/>
              <a:ea typeface="Inter Light" pitchFamily="34" charset="-122"/>
              <a:cs typeface="Inter Light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 difficoltà con resilienza e costruisce un'immagine positiva di sé.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9486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Messaggio Finale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3925119" y="1168450"/>
            <a:ext cx="14288" cy="874365"/>
          </a:xfrm>
          <a:prstGeom prst="roundRect">
            <a:avLst>
              <a:gd name="adj" fmla="val 59998"/>
            </a:avLst>
          </a:prstGeom>
          <a:solidFill>
            <a:srgbClr val="C6C9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4111154" y="1307976"/>
            <a:ext cx="453672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L'obiettivo finale è aiutare ciascun alunno a sviluppare fiducia nelle proprie capacità, affrontare le difficoltà con resilienza e costruire un'immagine positiva di sé, favorendo un apprendimento significativo e un benessere duraturo.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3925119" y="2182416"/>
            <a:ext cx="2299395" cy="1319585"/>
          </a:xfrm>
          <a:prstGeom prst="roundRect">
            <a:avLst>
              <a:gd name="adj" fmla="val 846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4053855" y="2311152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Fiducia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053855" y="2579415"/>
            <a:ext cx="204192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Sviluppare sicurezza nelle proprie capacità attraverso piccoli successi e riconoscimento dell'impegno.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348487" y="2182416"/>
            <a:ext cx="2299395" cy="1319585"/>
          </a:xfrm>
          <a:prstGeom prst="roundRect">
            <a:avLst>
              <a:gd name="adj" fmla="val 846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477223" y="2311152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Resilienza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477223" y="2579415"/>
            <a:ext cx="20419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Affrontare le difficoltà con perseveranza, interpretando gli errori come opportunità di crescita.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925119" y="3625974"/>
            <a:ext cx="4722763" cy="922660"/>
          </a:xfrm>
          <a:prstGeom prst="roundRect">
            <a:avLst>
              <a:gd name="adj" fmla="val 1210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4053855" y="3754710"/>
            <a:ext cx="44652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Benessere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053855" y="4022973"/>
            <a:ext cx="44652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Costruire un'immagine positiva di sé, favorendo un apprendimento significativo e un benessere duraturo.</a:t>
            </a:r>
            <a:endParaRPr lang="en-US" sz="950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254FCEC-666A-D087-B9DA-DC8144633C08}"/>
              </a:ext>
            </a:extLst>
          </p:cNvPr>
          <p:cNvSpPr/>
          <p:nvPr/>
        </p:nvSpPr>
        <p:spPr>
          <a:xfrm>
            <a:off x="8039686" y="4860388"/>
            <a:ext cx="1026942" cy="21101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960</Words>
  <Application>Microsoft Office PowerPoint</Application>
  <PresentationFormat>Presentazione su schermo (16:9)</PresentationFormat>
  <Paragraphs>80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Inter Light</vt:lpstr>
      <vt:lpstr>Arial</vt:lpstr>
      <vt:lpstr>Montserrat Medium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2026-07-06T20:52:40Z</dcterms:created>
  <dcterms:modified xsi:type="dcterms:W3CDTF">2026-07-29T14:58:10Z</dcterms:modified>
</cp:coreProperties>
</file>