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Playfair Display SemiBold" panose="020B0604020202020204" charset="0"/>
      <p:regular r:id="rId14"/>
    </p:embeddedFont>
    <p:embeddedFont>
      <p:font typeface="Public Sans" panose="020B0604020202020204" charset="0"/>
      <p:regular r:id="rId15"/>
    </p:embeddedFont>
    <p:embeddedFont>
      <p:font typeface="Public Sans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320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13E6DDD-752C-CE0C-3984-533D94AFFE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027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508999D-4179-8329-3CC5-E27874D2C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64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72100" y="0"/>
            <a:ext cx="3771900" cy="5143500"/>
          </a:xfrm>
          <a:prstGeom prst="rect">
            <a:avLst/>
          </a:prstGeom>
          <a:solidFill>
            <a:srgbClr val="F0DED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460" y="340891"/>
            <a:ext cx="2974479" cy="446171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607121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Abilità alla Base degli Apprendimenti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96119" y="2568253"/>
            <a:ext cx="4722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 imparare non basta il linguaggio. Un apprendimento efficace richiede l'integrazione di diverse funzioni cognitive che sostengono lettura, scrittura, calcolo e vita quotidiana.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496119" y="3303166"/>
            <a:ext cx="1895177" cy="233214"/>
          </a:xfrm>
          <a:prstGeom prst="roundRect">
            <a:avLst>
              <a:gd name="adj" fmla="val 17872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570533" y="3340373"/>
            <a:ext cx="2203549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PSICOLOGIA DELL'APPRENDIMENTO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2453283" y="3303166"/>
            <a:ext cx="1174626" cy="233214"/>
          </a:xfrm>
          <a:prstGeom prst="roundRect">
            <a:avLst>
              <a:gd name="adj" fmla="val 17872"/>
            </a:avLst>
          </a:prstGeom>
          <a:noFill/>
          <a:ln/>
          <a:effectLst>
            <a:outerShdw blurRad="101600" dist="50800" dir="16200000" algn="bl" rotWithShape="0">
              <a:srgbClr val="E1C2C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2527697" y="3340373"/>
            <a:ext cx="1482998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E1C2C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FUNZIONI COGNITIVE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41586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L'Idea Chiave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96119" y="1777157"/>
            <a:ext cx="14288" cy="477515"/>
          </a:xfrm>
          <a:prstGeom prst="roundRect">
            <a:avLst>
              <a:gd name="adj" fmla="val 59998"/>
            </a:avLst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82154" y="1916683"/>
            <a:ext cx="842292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 apprendimento efficace richiede l'integrazione di diverse funzioni cognitive.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06822" y="2394198"/>
            <a:ext cx="4103191" cy="1607641"/>
          </a:xfrm>
          <a:prstGeom prst="roundRect">
            <a:avLst>
              <a:gd name="adj" fmla="val 5556"/>
            </a:avLst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530796" y="2518172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Il linguaggio non basta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796" y="2835994"/>
            <a:ext cx="385524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Il linguaggio è fondamentale, ma da solo non garantisce un apprendimento efficace. Sono necessarie anche altre funzioni cognitive che lavorano insieme in modo integrato.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728046" y="2518172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Le quattro funzioni principali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28046" y="2835994"/>
            <a:ext cx="3924598" cy="1122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Attenzione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orientare e mantenere le risorse cognitive sul compito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Inibizione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bloccare risposte impulsive o interferenze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Memoria di lavoro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trattenere e manipolare informazioni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Flessibilità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cambiare strategia o punto di vista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72100" y="0"/>
            <a:ext cx="3771900" cy="5143500"/>
          </a:xfrm>
          <a:prstGeom prst="rect">
            <a:avLst/>
          </a:prstGeom>
          <a:solidFill>
            <a:srgbClr val="F0DED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595" y="322585"/>
            <a:ext cx="2998887" cy="44983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371996"/>
            <a:ext cx="4722763" cy="302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Le Quattro Funzioni di Base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496119" y="788417"/>
            <a:ext cx="4722763" cy="1042541"/>
          </a:xfrm>
          <a:prstGeom prst="roundRect">
            <a:avLst>
              <a:gd name="adj" fmla="val 3904"/>
            </a:avLst>
          </a:prstGeom>
          <a:solidFill>
            <a:srgbClr val="F0DEDC"/>
          </a:solidFill>
          <a:ln w="4763">
            <a:solidFill>
              <a:srgbClr val="E1C2C2"/>
            </a:solidFill>
            <a:prstDash val="solid"/>
          </a:ln>
          <a:effectLst>
            <a:outerShdw blurRad="101600" dist="12700" dir="2700000" algn="bl" rotWithShape="0">
              <a:srgbClr val="E1C2C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597768" y="890067"/>
            <a:ext cx="290661" cy="290661"/>
          </a:xfrm>
          <a:prstGeom prst="ellipse">
            <a:avLst/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689" y="969913"/>
            <a:ext cx="130820" cy="1308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7768" y="1256407"/>
            <a:ext cx="4519464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Attenzione</a:t>
            </a:r>
            <a:endParaRPr lang="en-US" sz="950" dirty="0"/>
          </a:p>
        </p:txBody>
      </p:sp>
      <p:sp>
        <p:nvSpPr>
          <p:cNvPr id="9" name="Text 5"/>
          <p:cNvSpPr/>
          <p:nvPr/>
        </p:nvSpPr>
        <p:spPr>
          <a:xfrm>
            <a:off x="597768" y="1453232"/>
            <a:ext cx="4519464" cy="276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Permette di orientare e mantenere le risorse cognitive sul compito rilevante, filtrando gli stimoli non pertinenti.</a:t>
            </a:r>
            <a:endParaRPr lang="en-US" sz="800" dirty="0"/>
          </a:p>
        </p:txBody>
      </p:sp>
      <p:sp>
        <p:nvSpPr>
          <p:cNvPr id="10" name="Shape 6"/>
          <p:cNvSpPr/>
          <p:nvPr/>
        </p:nvSpPr>
        <p:spPr>
          <a:xfrm>
            <a:off x="496119" y="1906637"/>
            <a:ext cx="4722763" cy="904503"/>
          </a:xfrm>
          <a:prstGeom prst="roundRect">
            <a:avLst>
              <a:gd name="adj" fmla="val 4500"/>
            </a:avLst>
          </a:prstGeom>
          <a:solidFill>
            <a:srgbClr val="F0DEDC"/>
          </a:solidFill>
          <a:ln w="4763">
            <a:solidFill>
              <a:srgbClr val="CCC4EC"/>
            </a:solidFill>
            <a:prstDash val="solid"/>
          </a:ln>
          <a:effectLst>
            <a:outerShdw blurRad="101600" dist="12700" dir="2700000" algn="bl" rotWithShape="0">
              <a:srgbClr val="CCC4EC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Shape 7"/>
          <p:cNvSpPr/>
          <p:nvPr/>
        </p:nvSpPr>
        <p:spPr>
          <a:xfrm>
            <a:off x="597768" y="2008287"/>
            <a:ext cx="290661" cy="290661"/>
          </a:xfrm>
          <a:prstGeom prst="ellipse">
            <a:avLst/>
          </a:prstGeom>
          <a:solidFill>
            <a:srgbClr val="CCC4E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689" y="2088133"/>
            <a:ext cx="130820" cy="1308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7768" y="2374627"/>
            <a:ext cx="4519464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Inibizione</a:t>
            </a:r>
            <a:endParaRPr lang="en-US" sz="950" dirty="0"/>
          </a:p>
        </p:txBody>
      </p:sp>
      <p:sp>
        <p:nvSpPr>
          <p:cNvPr id="14" name="Text 9"/>
          <p:cNvSpPr/>
          <p:nvPr/>
        </p:nvSpPr>
        <p:spPr>
          <a:xfrm>
            <a:off x="597768" y="2571452"/>
            <a:ext cx="4519464" cy="138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Aiuta a bloccare risposte impulsive o interferenze non utili, sostenendo l'autocontrollo.</a:t>
            </a:r>
            <a:endParaRPr lang="en-US" sz="800" dirty="0"/>
          </a:p>
        </p:txBody>
      </p:sp>
      <p:sp>
        <p:nvSpPr>
          <p:cNvPr id="15" name="Shape 10"/>
          <p:cNvSpPr/>
          <p:nvPr/>
        </p:nvSpPr>
        <p:spPr>
          <a:xfrm>
            <a:off x="496119" y="2886819"/>
            <a:ext cx="4722763" cy="904503"/>
          </a:xfrm>
          <a:prstGeom prst="roundRect">
            <a:avLst>
              <a:gd name="adj" fmla="val 4500"/>
            </a:avLst>
          </a:prstGeom>
          <a:solidFill>
            <a:srgbClr val="F0DEDC"/>
          </a:solidFill>
          <a:ln w="4763">
            <a:solidFill>
              <a:srgbClr val="B4DAE4"/>
            </a:solidFill>
            <a:prstDash val="solid"/>
          </a:ln>
          <a:effectLst>
            <a:outerShdw blurRad="101600" dist="12700" dir="2700000" algn="bl" rotWithShape="0">
              <a:srgbClr val="B4DAE4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Shape 11"/>
          <p:cNvSpPr/>
          <p:nvPr/>
        </p:nvSpPr>
        <p:spPr>
          <a:xfrm>
            <a:off x="597768" y="2988469"/>
            <a:ext cx="290661" cy="290661"/>
          </a:xfrm>
          <a:prstGeom prst="ellipse">
            <a:avLst/>
          </a:prstGeom>
          <a:solidFill>
            <a:srgbClr val="B4DAE4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689" y="3068315"/>
            <a:ext cx="130820" cy="13082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97768" y="3354809"/>
            <a:ext cx="4519464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Memoria di Lavoro</a:t>
            </a:r>
            <a:endParaRPr lang="en-US" sz="950" dirty="0"/>
          </a:p>
        </p:txBody>
      </p:sp>
      <p:sp>
        <p:nvSpPr>
          <p:cNvPr id="19" name="Text 13"/>
          <p:cNvSpPr/>
          <p:nvPr/>
        </p:nvSpPr>
        <p:spPr>
          <a:xfrm>
            <a:off x="597768" y="3551634"/>
            <a:ext cx="4519464" cy="138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Consente di trattenere e manipolare informazioni per il tempo necessario a svolgere un compito.</a:t>
            </a:r>
            <a:endParaRPr lang="en-US" sz="800" dirty="0"/>
          </a:p>
        </p:txBody>
      </p:sp>
      <p:sp>
        <p:nvSpPr>
          <p:cNvPr id="20" name="Shape 14"/>
          <p:cNvSpPr/>
          <p:nvPr/>
        </p:nvSpPr>
        <p:spPr>
          <a:xfrm>
            <a:off x="496119" y="3867001"/>
            <a:ext cx="4722763" cy="904503"/>
          </a:xfrm>
          <a:prstGeom prst="roundRect">
            <a:avLst>
              <a:gd name="adj" fmla="val 4500"/>
            </a:avLst>
          </a:prstGeom>
          <a:solidFill>
            <a:srgbClr val="F0DEDC"/>
          </a:solidFill>
          <a:ln w="4763">
            <a:solidFill>
              <a:srgbClr val="E1C2C2"/>
            </a:solidFill>
            <a:prstDash val="solid"/>
          </a:ln>
          <a:effectLst>
            <a:outerShdw blurRad="101600" dist="12700" dir="2700000" algn="bl" rotWithShape="0">
              <a:srgbClr val="E1C2C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Shape 15"/>
          <p:cNvSpPr/>
          <p:nvPr/>
        </p:nvSpPr>
        <p:spPr>
          <a:xfrm>
            <a:off x="597768" y="3968651"/>
            <a:ext cx="290661" cy="290661"/>
          </a:xfrm>
          <a:prstGeom prst="ellipse">
            <a:avLst/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7689" y="4048497"/>
            <a:ext cx="130820" cy="13082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97768" y="4334991"/>
            <a:ext cx="4519464" cy="151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Flessibilità</a:t>
            </a:r>
            <a:endParaRPr lang="en-US" sz="950" dirty="0"/>
          </a:p>
        </p:txBody>
      </p:sp>
      <p:sp>
        <p:nvSpPr>
          <p:cNvPr id="24" name="Text 17"/>
          <p:cNvSpPr/>
          <p:nvPr/>
        </p:nvSpPr>
        <p:spPr>
          <a:xfrm>
            <a:off x="597768" y="4531816"/>
            <a:ext cx="4519464" cy="138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Permette di cambiare strategia, punto di vista o risposta in base al contesto che cambia.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87338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Memoria di Lavoro in Azione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784896"/>
            <a:ext cx="434727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Cosa fa davvero la memoria di lavoro?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2102718"/>
            <a:ext cx="434727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memoria di lavoro non serve solo 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ricordare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una sequenza, ma anche 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manipolarla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 È una funzione attiva che mantiene gli elementi disponibili mentre li riorganizza secondo una nuova regola.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96119" y="2837631"/>
            <a:ext cx="4347270" cy="1079004"/>
          </a:xfrm>
          <a:prstGeom prst="roundRect">
            <a:avLst>
              <a:gd name="adj" fmla="val 4828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3026941"/>
            <a:ext cx="155004" cy="1239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99071" y="2980209"/>
            <a:ext cx="382034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Esempio pratico: data la sequenza </a:t>
            </a:r>
            <a:r>
              <a:rPr lang="en-US" sz="95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32, 2, F, 40, C, 5, H</a:t>
            </a: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, il compito richiede di riorganizzare le lettere in ordine alfabetico e i numeri in ordine decrescente. La memoria di lavoro trattiene gli elementi il tempo necessario per riorganizzarli.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061421" y="1660922"/>
            <a:ext cx="3680445" cy="2395240"/>
          </a:xfrm>
          <a:prstGeom prst="roundRect">
            <a:avLst>
              <a:gd name="adj" fmla="val 3729"/>
            </a:avLst>
          </a:prstGeom>
          <a:solidFill>
            <a:srgbClr val="E2F0F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5185395" y="1784896"/>
            <a:ext cx="343249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Perché è trasversale?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185395" y="2102718"/>
            <a:ext cx="343249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memoria di lavoro ricorre in quasi tutte le attività di apprendimento: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5185395" y="2611264"/>
            <a:ext cx="3432497" cy="9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Calcoli a mente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Comprensione orale e del testo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Acquisizione di nuove informazioni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Lettura e matematica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71900" cy="5143500"/>
          </a:xfrm>
          <a:prstGeom prst="rect">
            <a:avLst/>
          </a:prstGeom>
          <a:solidFill>
            <a:srgbClr val="F0DED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7" y="340891"/>
            <a:ext cx="2974479" cy="446171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715342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Inibizione: Controllare l'Impulso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25119" y="1288926"/>
            <a:ext cx="4722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L'inibizione consente di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frenare la risposta automatica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controllare l'impulso. È una competenza che sostiene il rispetto delle regole, la gestione degli stimoli distraenti e l'autocontrollo durante i compiti.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2023839"/>
            <a:ext cx="4722763" cy="114017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20530" y="2162101"/>
            <a:ext cx="43890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L'esercizio delle carte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4120530" y="2430363"/>
            <a:ext cx="438909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Il bambino deve alzare la mano e dire il colore della carta, ma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non fare niente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se compare una carta rossa. Deve inibire la risposta automatica di rispondere sempre.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5119" y="3287985"/>
            <a:ext cx="4722763" cy="114017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120530" y="3426247"/>
            <a:ext cx="43890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Impatto sull'apprendimento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120530" y="3694509"/>
            <a:ext cx="438909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L'inibizione è coinvolta nella lettura e nella matematica, ma il suo contributo è particolarmente significativo quando si tratta di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seguire regole complesse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di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resistere alle distrazioni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durante lo studio.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71900" cy="5143500"/>
          </a:xfrm>
          <a:prstGeom prst="rect">
            <a:avLst/>
          </a:prstGeom>
          <a:solidFill>
            <a:srgbClr val="F0DED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7" y="340891"/>
            <a:ext cx="2974479" cy="446171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667122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Flessibilità: Adattarsi al Cambiamento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25119" y="1752228"/>
            <a:ext cx="22100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L'esercizio degli animali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925119" y="2070050"/>
            <a:ext cx="2210098" cy="1699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Il bambino deve dire i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nomi degli animali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verbalizzarne il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verso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quando compare un segnale, per poi tornare alla consegna iniziale con il segnale successivo.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Questo richiede di passare rapidamente da una regola all'altra senza perdere il filo del compito.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353249" y="1628254"/>
            <a:ext cx="2388691" cy="2848049"/>
          </a:xfrm>
          <a:prstGeom prst="roundRect">
            <a:avLst>
              <a:gd name="adj" fmla="val 3739"/>
            </a:avLst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6477223" y="1752228"/>
            <a:ext cx="21407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Perché è preziosa?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77223" y="2070050"/>
            <a:ext cx="259794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flessibilità aiuta a: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6477223" y="2380134"/>
            <a:ext cx="2047799" cy="1277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Adattare il comportamento senza bloccarsi sull'errore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Riprendere dal punto raggiunto senza perdere il filo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Cambiare strategia quando il contesto lo richiede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6477223" y="3769296"/>
            <a:ext cx="2047799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Nell'apprendimento scientifico, flessibilità e memoria di lavoro sono le funzioni più rilevanti.</a:t>
            </a:r>
            <a:endParaRPr lang="en-US" sz="95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639BCB5-8463-C6B9-E5EC-0374BE83D082}"/>
              </a:ext>
            </a:extLst>
          </p:cNvPr>
          <p:cNvSpPr/>
          <p:nvPr/>
        </p:nvSpPr>
        <p:spPr>
          <a:xfrm>
            <a:off x="8039686" y="4846320"/>
            <a:ext cx="1065396" cy="246185"/>
          </a:xfrm>
          <a:prstGeom prst="rect">
            <a:avLst/>
          </a:prstGeom>
          <a:solidFill>
            <a:srgbClr val="FFFAF6"/>
          </a:solidFill>
          <a:ln>
            <a:solidFill>
              <a:srgbClr val="FFFA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31416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L'Attenzione Collega Tutto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366986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L'attenzione è il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filo conduttore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che collega tutte le altre funzioni cognitive. Senza attenzione sostenuta, le altre abilità non possono operare in modo efficace.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903437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368525"/>
            <a:ext cx="399834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Lettura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19" y="2636788"/>
            <a:ext cx="3710121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Richiede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attenzione sostenuta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memoria di lavoro per integrare le informazioni man mano che si procede nel testo.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9465" y="1903437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49465" y="2368525"/>
            <a:ext cx="399841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Scrittura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4649465" y="2636788"/>
            <a:ext cx="388962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Coinvolge linguaggio,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controllo degli errori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gestione simultanea di più aspetti: ortografia, punteggiatura, struttura.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281735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96119" y="3746822"/>
            <a:ext cx="399834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Calcolo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496119" y="4015085"/>
            <a:ext cx="3710121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Dipende dal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mantenimento dei dati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in memoria e dalla selezione della procedura corretta per risolvere il problema.</a:t>
            </a:r>
            <a:endParaRPr lang="en-US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49465" y="3281735"/>
            <a:ext cx="310083" cy="31008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649465" y="3746822"/>
            <a:ext cx="399841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Comprensione e Linguaggio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4649465" y="4015085"/>
            <a:ext cx="388962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Anche la comprensione orale, il linguaggio e la vita quotidiana dipendono da queste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abilità di base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integrate.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12602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Predittività in Età Prescolare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48172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funzioni cognitive in età prescolare hanno un potere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predittivo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sulle future capacità di apprendimento. La memoria di lavoro emerge come la funzione più centrale in tutti gli ambiti.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984623"/>
            <a:ext cx="2634555" cy="1512243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0379" y="2089472"/>
            <a:ext cx="186035" cy="18603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4380" y="2494955"/>
            <a:ext cx="235803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Lettura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34380" y="2763217"/>
            <a:ext cx="235803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Inibizione e memoria di lavoro sono coinvolte, ma il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peso maggiore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ricade sulla memoria di lavoro.</a:t>
            </a:r>
            <a:endParaRPr lang="en-US" sz="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54648" y="1984623"/>
            <a:ext cx="2634630" cy="151224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78908" y="2089472"/>
            <a:ext cx="186035" cy="18603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392909" y="2494955"/>
            <a:ext cx="235810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Matematica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3392909" y="2763217"/>
            <a:ext cx="2358107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Inibizione, flessibilità e memoria di lavoro sono tutte importanti, con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prevalenza della memoria di lavoro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9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13252" y="1984623"/>
            <a:ext cx="2634555" cy="1512243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7512" y="2089472"/>
            <a:ext cx="186035" cy="186035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151513" y="2494955"/>
            <a:ext cx="235803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Aspetti Scientifici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151513" y="2763217"/>
            <a:ext cx="235803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 evidenziano soprattutto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flessibilità e memoria di lavoro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, confermando la centralità di quest'ultima.</a:t>
            </a:r>
            <a:endParaRPr lang="en-US" sz="950" dirty="0"/>
          </a:p>
        </p:txBody>
      </p:sp>
      <p:sp>
        <p:nvSpPr>
          <p:cNvPr id="16" name="Shape 8"/>
          <p:cNvSpPr/>
          <p:nvPr/>
        </p:nvSpPr>
        <p:spPr>
          <a:xfrm>
            <a:off x="496119" y="3636392"/>
            <a:ext cx="8151763" cy="694432"/>
          </a:xfrm>
          <a:prstGeom prst="roundRect">
            <a:avLst>
              <a:gd name="adj" fmla="val 7502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92" y="3816176"/>
            <a:ext cx="155004" cy="123974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99071" y="3791322"/>
            <a:ext cx="762483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memoria di lavoro è una funzione trasversale che ricorre in lettura, matematica, comprensione e apprendimento di nuove informazioni.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60090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Segnali di Fragilità e Linguaggio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1533674"/>
            <a:ext cx="4103191" cy="2649662"/>
          </a:xfrm>
          <a:prstGeom prst="roundRect">
            <a:avLst>
              <a:gd name="adj" fmla="val 3371"/>
            </a:avLst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1657648"/>
            <a:ext cx="3855244" cy="20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⚠️</a:t>
            </a: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Segnali di Fragilità della Memoria di Lavoro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1984995"/>
            <a:ext cx="385524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Quando la memoria di lavoro è debole compaiono difficoltà specifiche: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30796" y="2493541"/>
            <a:ext cx="3855244" cy="1122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Calcoli a mente e problemi matematici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Istruzioni lunghe e consegne con più step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Trattenere numeri e passaggi durante la risoluzione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Comprensione del testo: si perdono informazioni essenziali mentre si procede nella lettura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1657648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Il Ruolo del Linguaggio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1975470"/>
            <a:ext cx="3924598" cy="20962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Il linguaggio ha un ruolo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decisivo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nello sviluppo. 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4 anni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il linguaggio dei bambini è pressoché simile a quello degli adulti sul piano funzionale. Nei 2 anni successivi matura la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consapevolezza fonologica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, fondamentale per ridurre le difficoltà nell'apprendimento della letto-scrittura.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Tra i </a:t>
            </a:r>
            <a:r>
              <a:rPr lang="en-US" sz="9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5 e i 7 anni</a:t>
            </a: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si consolidano le competenze fonologiche e si sviluppano quelle metafonologiche — la capacità di manipolare sillabe e suoni. Un ritardo del linguaggio può spostare più avanti questo processo e aumentare la probabilità di difficoltà nella letto-scrittura.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72100" y="0"/>
            <a:ext cx="3771900" cy="5143500"/>
          </a:xfrm>
          <a:prstGeom prst="rect">
            <a:avLst/>
          </a:prstGeom>
          <a:solidFill>
            <a:srgbClr val="F0DED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460" y="340891"/>
            <a:ext cx="2974479" cy="446171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59486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Osservare Presto Fa la Differenza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96119" y="1168450"/>
            <a:ext cx="14288" cy="675977"/>
          </a:xfrm>
          <a:prstGeom prst="roundRect">
            <a:avLst>
              <a:gd name="adj" fmla="val 59998"/>
            </a:avLst>
          </a:prstGeom>
          <a:solidFill>
            <a:srgbClr val="E1C2C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682154" y="1307976"/>
            <a:ext cx="453672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È importante segnalare ai genitori quando, a 3 anni e mezzo o 4 anni, il linguaggio è ancora poco comprensibile o molto ridotto.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96119" y="1983953"/>
            <a:ext cx="2299395" cy="1518047"/>
          </a:xfrm>
          <a:prstGeom prst="roundRect">
            <a:avLst>
              <a:gd name="adj" fmla="val 3432"/>
            </a:avLst>
          </a:prstGeom>
          <a:solidFill>
            <a:srgbClr val="E1C2C2">
              <a:alpha val="50000"/>
            </a:srgbClr>
          </a:solidFill>
          <a:ln w="4763">
            <a:solidFill>
              <a:srgbClr val="C7A8A8"/>
            </a:solidFill>
            <a:prstDash val="solid"/>
          </a:ln>
          <a:effectLst>
            <a:outerShdw blurRad="101600" dist="1524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624855" y="2112690"/>
            <a:ext cx="20419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Perché osservare presto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24855" y="2380952"/>
            <a:ext cx="2041922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Un'osservazione tempestiva permette di </a:t>
            </a:r>
            <a:r>
              <a:rPr lang="en-US" sz="95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prevenire difficoltà successive</a:t>
            </a: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di sostenere lo sviluppo in modo mirato, prima che le fragilità si consolidino.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2919487" y="1983953"/>
            <a:ext cx="2299395" cy="1518047"/>
          </a:xfrm>
          <a:prstGeom prst="roundRect">
            <a:avLst>
              <a:gd name="adj" fmla="val 3432"/>
            </a:avLst>
          </a:prstGeom>
          <a:solidFill>
            <a:srgbClr val="CCC4EC">
              <a:alpha val="50000"/>
            </a:srgbClr>
          </a:solidFill>
          <a:ln w="4763">
            <a:solidFill>
              <a:srgbClr val="B2AAD2"/>
            </a:solidFill>
            <a:prstDash val="solid"/>
          </a:ln>
          <a:effectLst>
            <a:outerShdw blurRad="101600" dist="15240" dir="2700000" algn="bl" rotWithShape="0">
              <a:srgbClr val="B2AAD2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3048223" y="2112690"/>
            <a:ext cx="20419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Cosa osservare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048223" y="2380952"/>
            <a:ext cx="2041922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Comprensibilità del linguaggio, capacità di seguire consegne, attenzione sostenuta, rispetto delle regole e capacità di adattarsi a nuovi compiti.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496119" y="3625974"/>
            <a:ext cx="4722763" cy="922660"/>
          </a:xfrm>
          <a:prstGeom prst="roundRect">
            <a:avLst>
              <a:gd name="adj" fmla="val 5647"/>
            </a:avLst>
          </a:prstGeom>
          <a:solidFill>
            <a:srgbClr val="B4DAE4">
              <a:alpha val="50000"/>
            </a:srgbClr>
          </a:solidFill>
          <a:ln w="4763">
            <a:solidFill>
              <a:srgbClr val="9AC0CA"/>
            </a:solidFill>
            <a:prstDash val="solid"/>
          </a:ln>
          <a:effectLst>
            <a:outerShdw blurRad="101600" dist="15240" dir="2700000" algn="bl" rotWithShape="0">
              <a:srgbClr val="9AC0C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624855" y="3754710"/>
            <a:ext cx="44652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L'obiettivo finale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24855" y="4022973"/>
            <a:ext cx="4465290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Sostenere l'integrazione di attenzione, inibizione, memoria di lavoro e flessibilità per garantire un apprendimento efficace in ogni ambito.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1009</Words>
  <Application>Microsoft Office PowerPoint</Application>
  <PresentationFormat>Presentazione su schermo (16:9)</PresentationFormat>
  <Paragraphs>95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Playfair Display SemiBold</vt:lpstr>
      <vt:lpstr>Public Sans</vt:lpstr>
      <vt:lpstr>Public Sans Bold</vt:lpstr>
      <vt:lpstr>Twemoji Mozilla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6</cp:revision>
  <dcterms:created xsi:type="dcterms:W3CDTF">2026-07-06T20:47:31Z</dcterms:created>
  <dcterms:modified xsi:type="dcterms:W3CDTF">2026-07-29T13:54:25Z</dcterms:modified>
</cp:coreProperties>
</file>