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Alexandria Medium" panose="020B0604020202020204" charset="-78"/>
      <p:regular r:id="rId14"/>
    </p:embeddedFont>
    <p:embeddedFont>
      <p:font typeface="Manrope" panose="020B0604020202020204" charset="0"/>
      <p:regular r:id="rId15"/>
    </p:embeddedFont>
    <p:embeddedFont>
      <p:font typeface="Manrope 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5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1274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AA83B66F-39D8-1B7C-7A2A-D48F6D605C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BFB580B-F87C-8C57-7B97-804C2C335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214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6987" y="92943"/>
            <a:ext cx="3305026" cy="49575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1892722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Alunno, Famiglia, Scuola, Doposcuola e DSA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96119" y="2853854"/>
            <a:ext cx="4547149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Un percorso inclusivo per sostenere l'alunno con Disturbi Specifici dell'Apprendimento attraverso la collaborazione tra famiglia, scuola e doposcuola.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6987" y="92943"/>
            <a:ext cx="3305026" cy="49575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814536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L'Alunno con DSA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96119" y="1388120"/>
            <a:ext cx="47227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L'alunno con DSA ha bisogno di </a:t>
            </a:r>
            <a:r>
              <a:rPr lang="en-US" sz="95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rinforzare autostima e motivazione</a:t>
            </a: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, vivere esperienze di successo e non sentirsi perseguitato dalla scuola. Per questo deve poter organizzarsi in modo efficace, affrontare il lavoro scolastico con strategie adeguate, usare strumenti specifici e diventare progressivamente autonomo.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2321496"/>
            <a:ext cx="4722763" cy="94171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91530" y="2459757"/>
            <a:ext cx="43890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Didattica personalizzata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91530" y="2728020"/>
            <a:ext cx="4389090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 richiesta deve essere calibrata in base al suo profilo specifico, adattando modalità e quantità delle richieste.</a:t>
            </a:r>
            <a:endParaRPr lang="en-US" sz="9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3387179"/>
            <a:ext cx="4722763" cy="94171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91530" y="3525441"/>
            <a:ext cx="43890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Strumenti e strategie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91530" y="3793703"/>
            <a:ext cx="4389090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L'alunno deve imparare a usare strumenti specifici e strategie adeguate per affrontare il lavoro scolastico, diventando progressivamente autonomo.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425178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La Famiglia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2060749"/>
            <a:ext cx="8151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 famiglia deve prima di tutto </a:t>
            </a:r>
            <a:r>
              <a:rPr lang="en-US" sz="950" i="1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vincere la delusione</a:t>
            </a: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e alleggerire la tensione legata alle difficoltà scolastiche del figlio. Ha bisogno di conoscere il problema, dividerlo con altri, ricevere informazioni utili e sentirsi sostenuta da persone competenti. Nel rapporto con la scuola è fondamentale che possa avere chiarezza su tre aspetti essenziali.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2795662"/>
            <a:ext cx="2634555" cy="922660"/>
          </a:xfrm>
          <a:prstGeom prst="roundRect">
            <a:avLst>
              <a:gd name="adj" fmla="val 2016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624855" y="2924398"/>
            <a:ext cx="237708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Diritti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24855" y="3192661"/>
            <a:ext cx="237708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Conoscere i diritti dell'alunno con DSA e della famiglia nel contesto scolastico.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254648" y="2795662"/>
            <a:ext cx="2634630" cy="922660"/>
          </a:xfrm>
          <a:prstGeom prst="roundRect">
            <a:avLst>
              <a:gd name="adj" fmla="val 2016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383384" y="2924398"/>
            <a:ext cx="237715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Strumenti Compensativi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383384" y="3192661"/>
            <a:ext cx="2377157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Informarsi sugli strumenti compensativi disponibili per sostenere l'apprendimento.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013252" y="2795662"/>
            <a:ext cx="2634555" cy="922660"/>
          </a:xfrm>
          <a:prstGeom prst="roundRect">
            <a:avLst>
              <a:gd name="adj" fmla="val 20167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6141988" y="2924398"/>
            <a:ext cx="237708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Sostegno Economico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41988" y="3192661"/>
            <a:ext cx="237708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Conoscere le opportunità di sostegno economico previste dalla normativa.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60996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La Scuola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696566"/>
            <a:ext cx="8151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 scuola ha il compito di individuare le caratteristiche del singolo alunno con DSA e impostare un piano di lavoro personalizzato, sia nelle modalità sia nella quantità delle richieste e nelle strategie di valutazione. Per farlo deve possedere competenze specifiche e organizzare il proprio lavoro in modo continuativo.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06822" y="2431479"/>
            <a:ext cx="4103191" cy="1651025"/>
          </a:xfrm>
          <a:prstGeom prst="roundRect">
            <a:avLst>
              <a:gd name="adj" fmla="val 18032"/>
            </a:avLst>
          </a:prstGeom>
          <a:solidFill>
            <a:srgbClr val="ACD0F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30796" y="2555453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Cosa deve conoscere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30796" y="2873276"/>
            <a:ext cx="3855244" cy="1165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 caratteristiche dei DSA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 normativa vigente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 buone pratiche didattiche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Gli strumenti compensativi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 necessità di collaborare con enti esterni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728046" y="2555453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 tre pilastri dell'inclusione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28046" y="2873276"/>
            <a:ext cx="4381798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L'inclusione scolastica efficace richiede tre elementi fondamentali: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4728046" y="3183359"/>
            <a:ext cx="3924598" cy="6821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Competenza</a:t>
            </a: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nella gestione dei DSA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Organizzazione</a:t>
            </a: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del lavoro scolastico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Continuità</a:t>
            </a: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nel supporto all'alunno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AEE4BD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5" y="82823"/>
            <a:ext cx="3318570" cy="497785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375047"/>
            <a:ext cx="4722763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Il Doposcuola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3925119" y="867891"/>
            <a:ext cx="4722763" cy="835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Il </a:t>
            </a:r>
            <a:r>
              <a:rPr lang="en-US" sz="85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doposcuola</a:t>
            </a: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è una risorsa preziosa per alunni, famiglie e scuola. Permette di lavorare in piccolo gruppo, condividere il problema, usare strategie mirate e sentirsi seguiti da persone competenti. Sostiene la famiglia nel rapporto con la scuola, offrendo informazioni, suggerimenti e aiuto concreto, e rappresenta per la scuola un punto di confronto sulle potenzialità e sulle difficoltà dell'alunno.</a:t>
            </a:r>
            <a:endParaRPr lang="en-US" sz="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1814215"/>
            <a:ext cx="276151" cy="27615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925119" y="2213297"/>
            <a:ext cx="4722763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Per l'Alunno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3925119" y="2444948"/>
            <a:ext cx="4722763" cy="334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Lavoro in piccolo gruppo, strategie mirate e supporto competente per affrontare i compiti con metodo.</a:t>
            </a:r>
            <a:endParaRPr lang="en-US" sz="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5119" y="2975967"/>
            <a:ext cx="276151" cy="27615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925119" y="3375050"/>
            <a:ext cx="4722763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Per la Famiglia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3925119" y="3606701"/>
            <a:ext cx="4722763" cy="167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26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Sostegno nel rapporto con la scuola, informazioni, suggerimenti e aiuto concreto.</a:t>
            </a:r>
            <a:endParaRPr lang="en-US" sz="8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25119" y="3970586"/>
            <a:ext cx="276151" cy="27615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3925119" y="4369668"/>
            <a:ext cx="4722763" cy="172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Per la Scuola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3925119" y="4601319"/>
            <a:ext cx="4722763" cy="167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8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Punto di confronto sulle potenzialità e sulle difficoltà dell'alunno.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57987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Punti di Forza del Doposcuola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160487"/>
            <a:ext cx="8151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 punti di forza del doposcuola sono numerosi: osserva meglio l'alunno al lavoro, individua i problemi con maggiore chiarezza, risponde ad alcune esigenze di alunno, famiglia e scuola, e fa da tramite fra i diversi soggetti. Non si sostituisce a scuola e famiglia, ma le aiuta a trovare soluzioni. Inoltre consente all'alunno di affrontare i compiti con metodo, gestire il tempo e diventare più autonomo.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1895401"/>
            <a:ext cx="4013895" cy="12995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428652" y="1988418"/>
            <a:ext cx="14882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34380" y="2391519"/>
            <a:ext cx="373737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Osservazione diretta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34380" y="2659782"/>
            <a:ext cx="373737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Osserva meglio l'alunno al lavoro e individua i problemi con maggiore chiarezza.</a:t>
            </a:r>
            <a:endParaRPr lang="en-US" sz="9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3987" y="1895401"/>
            <a:ext cx="4013895" cy="129956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566520" y="1988418"/>
            <a:ext cx="14882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2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4772248" y="2391519"/>
            <a:ext cx="373737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Risposta alle esigenze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4772248" y="2659782"/>
            <a:ext cx="3737372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Risponde ad alcune esigenze di alunno, famiglia e scuola.</a:t>
            </a:r>
            <a:endParaRPr lang="en-US" sz="9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3318942"/>
            <a:ext cx="4013895" cy="129956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428652" y="3411959"/>
            <a:ext cx="14882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3</a:t>
            </a:r>
            <a:endParaRPr lang="en-US" sz="1150" dirty="0"/>
          </a:p>
        </p:txBody>
      </p:sp>
      <p:sp>
        <p:nvSpPr>
          <p:cNvPr id="14" name="Text 9"/>
          <p:cNvSpPr/>
          <p:nvPr/>
        </p:nvSpPr>
        <p:spPr>
          <a:xfrm>
            <a:off x="634380" y="3815060"/>
            <a:ext cx="373737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Ruolo di tramite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634380" y="4083323"/>
            <a:ext cx="373737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Fa da tramite fra i diversi soggetti coinvolti nel percorso dell'alunno.</a:t>
            </a:r>
            <a:endParaRPr lang="en-US" sz="9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3987" y="3318942"/>
            <a:ext cx="4013895" cy="129956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566520" y="3411959"/>
            <a:ext cx="14882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4</a:t>
            </a:r>
            <a:endParaRPr lang="en-US" sz="1150" dirty="0"/>
          </a:p>
        </p:txBody>
      </p:sp>
      <p:sp>
        <p:nvSpPr>
          <p:cNvPr id="18" name="Text 12"/>
          <p:cNvSpPr/>
          <p:nvPr/>
        </p:nvSpPr>
        <p:spPr>
          <a:xfrm>
            <a:off x="4772248" y="3815060"/>
            <a:ext cx="373737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Autonomia e metodo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4772248" y="4083323"/>
            <a:ext cx="373737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Consente all'alunno di affrontare i compiti con metodo, gestire il tempo e diventare più autonomo.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7" y="92943"/>
            <a:ext cx="3305026" cy="49575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349300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Compiti, Verifiche ed Esame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3925119" y="922883"/>
            <a:ext cx="47227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È necessario accordarsi con gli insegnanti sui compiti, che dovrebbero essere assegnati per qualità e non per quantità, ridotti e con indicazioni chiare. Le verifiche e l'esame richiedono adattamenti specifici per garantire all'alunno con DSA pari opportunità di successo.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5119" y="1856259"/>
            <a:ext cx="620167" cy="91313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69259" y="1980233"/>
            <a:ext cx="39786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Compiti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4669259" y="2248495"/>
            <a:ext cx="397862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Assegnati per qualità e non per quantità, ridotti e con indicazioni chiare. Necessità di accordarsi con gli insegnanti.</a:t>
            </a:r>
            <a:endParaRPr lang="en-US" sz="9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5119" y="2769394"/>
            <a:ext cx="620167" cy="111159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669259" y="2893368"/>
            <a:ext cx="39786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Verifiche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4669259" y="3161630"/>
            <a:ext cx="397862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Preannunciate, adattate per lunghezza, presentazione e modalità. Possibilmente sostenute da schede compensative e strumenti informatici.</a:t>
            </a:r>
            <a:endParaRPr lang="en-US" sz="9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5119" y="3880991"/>
            <a:ext cx="620167" cy="91313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669259" y="4004965"/>
            <a:ext cx="39786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Esame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4669259" y="4273228"/>
            <a:ext cx="397862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Preparato in coerenza con il lavoro svolto durante l'anno, con uso documentato di strumenti personalizzati.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24433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Il Rapporto Famiglia–Doposcuola–Scuola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460004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Il lavoro funziona quando il rapporto fra tutor, famiglia e insegnanti è </a:t>
            </a:r>
            <a:r>
              <a:rPr lang="en-US" sz="95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regolare e ben documentato</a:t>
            </a: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 La qualità della rete di collaborazione determina l'efficacia del supporto offerto all'alunno con DSA.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3157761"/>
            <a:ext cx="8151763" cy="14288"/>
          </a:xfrm>
          <a:prstGeom prst="roundRect">
            <a:avLst>
              <a:gd name="adj" fmla="val 1302278"/>
            </a:avLst>
          </a:prstGeom>
          <a:solidFill>
            <a:srgbClr val="B3D5E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Shape 3"/>
          <p:cNvSpPr/>
          <p:nvPr/>
        </p:nvSpPr>
        <p:spPr>
          <a:xfrm>
            <a:off x="2488109" y="2785690"/>
            <a:ext cx="14288" cy="372070"/>
          </a:xfrm>
          <a:prstGeom prst="roundRect">
            <a:avLst>
              <a:gd name="adj" fmla="val 1302278"/>
            </a:avLst>
          </a:prstGeom>
          <a:solidFill>
            <a:srgbClr val="B3D5E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Shape 4"/>
          <p:cNvSpPr/>
          <p:nvPr/>
        </p:nvSpPr>
        <p:spPr>
          <a:xfrm>
            <a:off x="2355726" y="3018234"/>
            <a:ext cx="279053" cy="279053"/>
          </a:xfrm>
          <a:prstGeom prst="ellipse">
            <a:avLst/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2402235" y="3041489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1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20092" y="1996455"/>
            <a:ext cx="375039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Colloquio Iniziale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20092" y="2264718"/>
            <a:ext cx="375039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Raccogliere la storia e il punto di vista della famiglia sul percorso dell'alunno.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564782" y="3157761"/>
            <a:ext cx="14288" cy="372070"/>
          </a:xfrm>
          <a:prstGeom prst="roundRect">
            <a:avLst>
              <a:gd name="adj" fmla="val 1302278"/>
            </a:avLst>
          </a:prstGeom>
          <a:solidFill>
            <a:srgbClr val="B3D5E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Shape 9"/>
          <p:cNvSpPr/>
          <p:nvPr/>
        </p:nvSpPr>
        <p:spPr>
          <a:xfrm>
            <a:off x="4432399" y="3018234"/>
            <a:ext cx="279053" cy="279053"/>
          </a:xfrm>
          <a:prstGeom prst="ellipse">
            <a:avLst/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4478908" y="3041489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2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2696766" y="3653879"/>
            <a:ext cx="375039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Colloqui Successivi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696766" y="3922142"/>
            <a:ext cx="375039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Verificare il percorso svolto e fornire informazioni utili a tutte le parti coinvolte.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6641529" y="2785690"/>
            <a:ext cx="14288" cy="372070"/>
          </a:xfrm>
          <a:prstGeom prst="roundRect">
            <a:avLst>
              <a:gd name="adj" fmla="val 1302278"/>
            </a:avLst>
          </a:prstGeom>
          <a:solidFill>
            <a:srgbClr val="B3D5E4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Shape 14"/>
          <p:cNvSpPr/>
          <p:nvPr/>
        </p:nvSpPr>
        <p:spPr>
          <a:xfrm>
            <a:off x="6509147" y="3018234"/>
            <a:ext cx="279053" cy="279053"/>
          </a:xfrm>
          <a:prstGeom prst="ellipse">
            <a:avLst/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/>
          <p:nvPr/>
        </p:nvSpPr>
        <p:spPr>
          <a:xfrm>
            <a:off x="6555656" y="3041489"/>
            <a:ext cx="186035" cy="2325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3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4773439" y="1996455"/>
            <a:ext cx="3750469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Collaborazione Continua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773439" y="2264718"/>
            <a:ext cx="3750469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95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L'efficacia del doposcuola dipende molto dalla qualità della rete di collaborazione tra tutor, famiglia e insegnanti.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787391"/>
            <a:ext cx="815176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Un Unico Sistema di Supporto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96118" y="1007942"/>
            <a:ext cx="8151763" cy="418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Alunno, famiglia, scuola e doposcuola non sono mondi separati, ma </a:t>
            </a:r>
            <a:r>
              <a:rPr lang="en-US" sz="1000" b="1" dirty="0">
                <a:solidFill>
                  <a:srgbClr val="5B6E8C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parti di un unico sistema di supporto</a:t>
            </a: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 La prospettiva è chiaramente inclusiva: quando ognuno conosce il proprio ruolo e collabora con gli altri, il ragazzo con DSA può affrontare il percorso scolastico con più strumenti, più fiducia e più autonomia.</a:t>
            </a:r>
            <a:endParaRPr lang="en-US" sz="1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417" y="1453600"/>
            <a:ext cx="5348009" cy="260681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65596" y="4136536"/>
            <a:ext cx="8608963" cy="312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Il tutor del doposcuola osserva meglio l'alunno al lavoro, individua i problemi con maggiore chiarezza e fa da tramite fra i diversi </a:t>
            </a:r>
            <a:r>
              <a:rPr lang="en-US" sz="1000" dirty="0" err="1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soggetti</a:t>
            </a: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0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Non si sostituisce a scuola e famiglia, ma le aiuta a trovare soluzioni, rispondendo alle esigenze di alunno, famiglia e scuola.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FCEC99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085" y="88627"/>
            <a:ext cx="3310830" cy="49662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351830"/>
            <a:ext cx="4722763" cy="369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dirty="0">
                <a:solidFill>
                  <a:srgbClr val="5B6E8C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Conclusioni</a:t>
            </a:r>
            <a:endParaRPr lang="en-US" sz="2300" dirty="0"/>
          </a:p>
        </p:txBody>
      </p:sp>
      <p:sp>
        <p:nvSpPr>
          <p:cNvPr id="5" name="Shape 2"/>
          <p:cNvSpPr/>
          <p:nvPr/>
        </p:nvSpPr>
        <p:spPr>
          <a:xfrm>
            <a:off x="496119" y="890290"/>
            <a:ext cx="14288" cy="622771"/>
          </a:xfrm>
          <a:prstGeom prst="roundRect">
            <a:avLst>
              <a:gd name="adj" fmla="val 59998"/>
            </a:avLst>
          </a:prstGeom>
          <a:solidFill>
            <a:srgbClr val="AAE4F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673447" y="1017017"/>
            <a:ext cx="4545434" cy="369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5B6E8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Quando ognuno conosce il proprio ruolo e collabora con gli altri, il ragazzo con DSA può affrontare il percorso scolastico con più strumenti, più fiducia e più autonomia.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96119" y="1639863"/>
            <a:ext cx="2305050" cy="1704231"/>
          </a:xfrm>
          <a:prstGeom prst="roundRect">
            <a:avLst>
              <a:gd name="adj" fmla="val 10406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Shape 5"/>
          <p:cNvSpPr/>
          <p:nvPr/>
        </p:nvSpPr>
        <p:spPr>
          <a:xfrm>
            <a:off x="619051" y="1762795"/>
            <a:ext cx="354657" cy="354657"/>
          </a:xfrm>
          <a:prstGeom prst="ellipse">
            <a:avLst/>
          </a:prstGeom>
          <a:solidFill>
            <a:srgbClr val="D4CCF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6607" y="1860277"/>
            <a:ext cx="159544" cy="15954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19051" y="2230115"/>
            <a:ext cx="2059186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Autostima e Motivazione</a:t>
            </a:r>
            <a:endParaRPr lang="en-US" sz="1150" dirty="0"/>
          </a:p>
        </p:txBody>
      </p:sp>
      <p:sp>
        <p:nvSpPr>
          <p:cNvPr id="11" name="Text 7"/>
          <p:cNvSpPr/>
          <p:nvPr/>
        </p:nvSpPr>
        <p:spPr>
          <a:xfrm>
            <a:off x="619051" y="2482379"/>
            <a:ext cx="2059186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L'alunno deve rinforzare autostima e motivazione, avere esperienze di successo e non sentirsi perseguitato dalla scuola.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2913831" y="1639863"/>
            <a:ext cx="2305050" cy="1704231"/>
          </a:xfrm>
          <a:prstGeom prst="roundRect">
            <a:avLst>
              <a:gd name="adj" fmla="val 10406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Shape 9"/>
          <p:cNvSpPr/>
          <p:nvPr/>
        </p:nvSpPr>
        <p:spPr>
          <a:xfrm>
            <a:off x="3036763" y="1762795"/>
            <a:ext cx="354657" cy="354657"/>
          </a:xfrm>
          <a:prstGeom prst="ellipse">
            <a:avLst/>
          </a:prstGeom>
          <a:solidFill>
            <a:srgbClr val="D4CCF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34320" y="1860277"/>
            <a:ext cx="159544" cy="1595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036763" y="2230115"/>
            <a:ext cx="2059186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Collaborazione</a:t>
            </a:r>
            <a:endParaRPr lang="en-US" sz="1150" dirty="0"/>
          </a:p>
        </p:txBody>
      </p:sp>
      <p:sp>
        <p:nvSpPr>
          <p:cNvPr id="16" name="Text 11"/>
          <p:cNvSpPr/>
          <p:nvPr/>
        </p:nvSpPr>
        <p:spPr>
          <a:xfrm>
            <a:off x="3036763" y="2482379"/>
            <a:ext cx="2059186" cy="554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Famiglia, scuola e doposcuola devono collaborare in modo regolare e ben documentato per sostenere l'alunno.</a:t>
            </a:r>
            <a:endParaRPr lang="en-US" sz="900" dirty="0"/>
          </a:p>
        </p:txBody>
      </p:sp>
      <p:sp>
        <p:nvSpPr>
          <p:cNvPr id="17" name="Shape 12"/>
          <p:cNvSpPr/>
          <p:nvPr/>
        </p:nvSpPr>
        <p:spPr>
          <a:xfrm>
            <a:off x="496119" y="3456756"/>
            <a:ext cx="4722763" cy="1334839"/>
          </a:xfrm>
          <a:prstGeom prst="roundRect">
            <a:avLst>
              <a:gd name="adj" fmla="val 13286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Shape 13"/>
          <p:cNvSpPr/>
          <p:nvPr/>
        </p:nvSpPr>
        <p:spPr>
          <a:xfrm>
            <a:off x="619051" y="3579688"/>
            <a:ext cx="354657" cy="354657"/>
          </a:xfrm>
          <a:prstGeom prst="ellipse">
            <a:avLst/>
          </a:prstGeom>
          <a:solidFill>
            <a:srgbClr val="D4CCFA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6607" y="3677171"/>
            <a:ext cx="159544" cy="15954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19051" y="4047009"/>
            <a:ext cx="4476899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lexandria Medium" pitchFamily="34" charset="0"/>
                <a:ea typeface="Alexandria Medium" pitchFamily="34" charset="-122"/>
                <a:cs typeface="Alexandria Medium" pitchFamily="34" charset="-120"/>
              </a:rPr>
              <a:t>Strumenti e Metodo</a:t>
            </a:r>
            <a:endParaRPr lang="en-US" sz="1150" dirty="0"/>
          </a:p>
        </p:txBody>
      </p:sp>
      <p:sp>
        <p:nvSpPr>
          <p:cNvPr id="21" name="Text 15"/>
          <p:cNvSpPr/>
          <p:nvPr/>
        </p:nvSpPr>
        <p:spPr>
          <a:xfrm>
            <a:off x="619051" y="4299272"/>
            <a:ext cx="4476899" cy="369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L'alunno deve organizzarsi con strategie adeguate, usare strumenti specifici e diventare progressivamente autonomo.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1002</Words>
  <Application>Microsoft Office PowerPoint</Application>
  <PresentationFormat>Presentazione su schermo (16:9)</PresentationFormat>
  <Paragraphs>92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Alexandria Medium</vt:lpstr>
      <vt:lpstr>Manrope</vt:lpstr>
      <vt:lpstr>Arial</vt:lpstr>
      <vt:lpstr>Manrope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5</cp:revision>
  <dcterms:created xsi:type="dcterms:W3CDTF">2026-07-06T20:40:35Z</dcterms:created>
  <dcterms:modified xsi:type="dcterms:W3CDTF">2026-07-29T13:20:03Z</dcterms:modified>
</cp:coreProperties>
</file>