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3"/>
  </p:notesMasterIdLst>
  <p:sldIdLst>
    <p:sldId id="26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5143500" cy="9144000"/>
  <p:embeddedFontLst>
    <p:embeddedFont>
      <p:font typeface="Instrument Sans Bold" panose="020B0604020202020204" charset="0"/>
      <p:regular r:id="rId14"/>
    </p:embeddedFont>
    <p:embeddedFont>
      <p:font typeface="Instrument Sans Medium" panose="020B0604020202020204" charset="0"/>
      <p:regular r:id="rId15"/>
    </p:embeddedFont>
    <p:embeddedFont>
      <p:font typeface="Instrument Sans SemiBold" panose="020B0604020202020204" charset="0"/>
      <p:regular r:id="rId1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510" autoAdjust="0"/>
    <p:restoredTop sz="94610"/>
  </p:normalViewPr>
  <p:slideViewPr>
    <p:cSldViewPr snapToGrid="0" snapToObjects="1">
      <p:cViewPr varScale="1">
        <p:scale>
          <a:sx n="103" d="100"/>
          <a:sy n="103" d="100"/>
        </p:scale>
        <p:origin x="835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67026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FOND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FOND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0F59A65C-D525-B869-1FCF-397EE16899C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040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svg"/><Relationship Id="rId4" Type="http://schemas.openxmlformats.org/officeDocument/2006/relationships/image" Target="../media/image6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sv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C66ED2B4-1E2F-0A09-982F-C453E9172F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2930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600450" cy="5143500"/>
          </a:xfrm>
          <a:prstGeom prst="rect">
            <a:avLst/>
          </a:prstGeom>
          <a:solidFill>
            <a:srgbClr val="AEE4BD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61" y="241697"/>
            <a:ext cx="3106638" cy="466003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925119" y="1701626"/>
            <a:ext cx="4722763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091C5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AC-MT 6–11 anni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3925119" y="2275210"/>
            <a:ext cx="4722763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Valutazione standardizzata delle </a:t>
            </a:r>
            <a:r>
              <a:rPr lang="en-US" sz="950" b="1" dirty="0">
                <a:solidFill>
                  <a:srgbClr val="1E3063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abilità di calcolo</a:t>
            </a:r>
            <a:r>
              <a:rPr lang="en-US" sz="9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e di </a:t>
            </a:r>
            <a:r>
              <a:rPr lang="en-US" sz="950" b="1" dirty="0">
                <a:solidFill>
                  <a:srgbClr val="1E3063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soluzione dei problemi</a:t>
            </a:r>
            <a:r>
              <a:rPr lang="en-US" sz="9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. Il protocollo consente di leggere sia la correttezza sia la rapidità, mettendo in evidenza eventuali difficoltà nelle procedure di calcolo, nel recupero dei fatti numerici e nel ragionamento quantitativo.</a:t>
            </a:r>
            <a:endParaRPr lang="en-US" sz="950" dirty="0"/>
          </a:p>
        </p:txBody>
      </p:sp>
      <p:sp>
        <p:nvSpPr>
          <p:cNvPr id="6" name="Shape 3"/>
          <p:cNvSpPr/>
          <p:nvPr/>
        </p:nvSpPr>
        <p:spPr>
          <a:xfrm>
            <a:off x="3925119" y="3208586"/>
            <a:ext cx="1766515" cy="233214"/>
          </a:xfrm>
          <a:prstGeom prst="roundRect">
            <a:avLst>
              <a:gd name="adj" fmla="val 38297"/>
            </a:avLst>
          </a:prstGeom>
          <a:solidFill>
            <a:srgbClr val="CEE6FD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7" name="Text 4"/>
          <p:cNvSpPr/>
          <p:nvPr/>
        </p:nvSpPr>
        <p:spPr>
          <a:xfrm>
            <a:off x="3999533" y="3245793"/>
            <a:ext cx="2074887" cy="158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7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STRUMENTO PSICOPEDAGOGICO</a:t>
            </a:r>
            <a:endParaRPr lang="en-US" sz="750" dirty="0"/>
          </a:p>
        </p:txBody>
      </p:sp>
      <p:sp>
        <p:nvSpPr>
          <p:cNvPr id="8" name="Shape 5"/>
          <p:cNvSpPr/>
          <p:nvPr/>
        </p:nvSpPr>
        <p:spPr>
          <a:xfrm>
            <a:off x="5753621" y="3208586"/>
            <a:ext cx="1061442" cy="233214"/>
          </a:xfrm>
          <a:prstGeom prst="roundRect">
            <a:avLst>
              <a:gd name="adj" fmla="val 38297"/>
            </a:avLst>
          </a:prstGeom>
          <a:noFill/>
          <a:ln/>
          <a:effectLst>
            <a:outerShdw blurRad="101600" dist="50800" dir="16200000" algn="bl" rotWithShape="0">
              <a:srgbClr val="84C1FA">
                <a:alpha val="100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9" name="Text 6"/>
          <p:cNvSpPr/>
          <p:nvPr/>
        </p:nvSpPr>
        <p:spPr>
          <a:xfrm>
            <a:off x="5828035" y="3245793"/>
            <a:ext cx="1369814" cy="158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750" dirty="0">
                <a:solidFill>
                  <a:srgbClr val="84C1FA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SCUOLA PRIMARIA</a:t>
            </a:r>
            <a:endParaRPr lang="en-US" sz="750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9530480A-D2B0-C13E-F024-04F7359AD99C}"/>
              </a:ext>
            </a:extLst>
          </p:cNvPr>
          <p:cNvSpPr/>
          <p:nvPr/>
        </p:nvSpPr>
        <p:spPr>
          <a:xfrm>
            <a:off x="8004517" y="4838424"/>
            <a:ext cx="1077422" cy="241771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1623715"/>
            <a:ext cx="8151763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091C5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Le Prove di Numero e Calcolo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06822" y="2197298"/>
            <a:ext cx="4103191" cy="1322412"/>
          </a:xfrm>
          <a:prstGeom prst="roundRect">
            <a:avLst>
              <a:gd name="adj" fmla="val 13508"/>
            </a:avLst>
          </a:prstGeom>
          <a:solidFill>
            <a:srgbClr val="CDDAFA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4" name="Text 2"/>
          <p:cNvSpPr/>
          <p:nvPr/>
        </p:nvSpPr>
        <p:spPr>
          <a:xfrm>
            <a:off x="530796" y="2321272"/>
            <a:ext cx="3855244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091C5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Cosa valutano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30796" y="2639095"/>
            <a:ext cx="3855244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Le prove servono a esaminare la </a:t>
            </a:r>
            <a:r>
              <a:rPr lang="en-US" sz="950" b="1" dirty="0">
                <a:solidFill>
                  <a:srgbClr val="1E3063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capacità di applicazione delle procedure</a:t>
            </a:r>
            <a:r>
              <a:rPr lang="en-US" sz="9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e gli </a:t>
            </a:r>
            <a:r>
              <a:rPr lang="en-US" sz="950" b="1" dirty="0">
                <a:solidFill>
                  <a:srgbClr val="1E3063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automatismi</a:t>
            </a:r>
            <a:r>
              <a:rPr lang="en-US" sz="9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coinvolti nel calcolo.</a:t>
            </a:r>
            <a:endParaRPr lang="en-US" sz="950" dirty="0"/>
          </a:p>
        </p:txBody>
      </p:sp>
      <p:sp>
        <p:nvSpPr>
          <p:cNvPr id="6" name="Text 4"/>
          <p:cNvSpPr/>
          <p:nvPr/>
        </p:nvSpPr>
        <p:spPr>
          <a:xfrm>
            <a:off x="4728046" y="2321272"/>
            <a:ext cx="3924598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091C5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Due dimensioni chiave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728046" y="2639095"/>
            <a:ext cx="3924598" cy="837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93040" indent="-193040" algn="just">
              <a:lnSpc>
                <a:spcPct val="133000"/>
              </a:lnSpc>
              <a:buSzPct val="100000"/>
              <a:buChar char="•"/>
            </a:pPr>
            <a:r>
              <a:rPr lang="en-US" sz="950" b="1" dirty="0">
                <a:solidFill>
                  <a:srgbClr val="1E3063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Procedure di calcolo</a:t>
            </a:r>
            <a:r>
              <a:rPr lang="en-US" sz="9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: insiemi di regole che stabiliscono come manipolare i numeri</a:t>
            </a:r>
            <a:endParaRPr lang="en-US" sz="950" dirty="0"/>
          </a:p>
          <a:p>
            <a:pPr marL="193040" indent="-193040" algn="just">
              <a:lnSpc>
                <a:spcPct val="133000"/>
              </a:lnSpc>
              <a:buSzPct val="100000"/>
              <a:buChar char="•"/>
            </a:pPr>
            <a:r>
              <a:rPr lang="en-US" sz="950" b="1" dirty="0">
                <a:solidFill>
                  <a:srgbClr val="1E3063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Automatismi</a:t>
            </a:r>
            <a:r>
              <a:rPr lang="en-US" sz="9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: riguardano il recupero veloce di risultati parziali o completi</a:t>
            </a:r>
            <a:endParaRPr lang="en-US" sz="9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600450" cy="5143500"/>
          </a:xfrm>
          <a:prstGeom prst="rect">
            <a:avLst/>
          </a:prstGeom>
          <a:solidFill>
            <a:srgbClr val="F9D933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85" y="237604"/>
            <a:ext cx="3112145" cy="466821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925119" y="354137"/>
            <a:ext cx="4722763" cy="3694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300" dirty="0">
                <a:solidFill>
                  <a:srgbClr val="091C5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Prove Collettive</a:t>
            </a:r>
            <a:endParaRPr lang="en-US" sz="2300" dirty="0"/>
          </a:p>
        </p:txBody>
      </p:sp>
      <p:sp>
        <p:nvSpPr>
          <p:cNvPr id="5" name="Text 2"/>
          <p:cNvSpPr/>
          <p:nvPr/>
        </p:nvSpPr>
        <p:spPr>
          <a:xfrm>
            <a:off x="3925119" y="892597"/>
            <a:ext cx="4722763" cy="7387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0000"/>
              </a:lnSpc>
              <a:buNone/>
            </a:pPr>
            <a:r>
              <a:rPr lang="en-US" sz="9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Le prove collettive comprendono operazioni scritte, giudizio di numerosità, trasformazione in cifre e ordinamento di serie. Sono a somministrazione collettiva e possono essere usate anche singolarmente se si vuole osservare solo una specifica area. La durata indicativa è di </a:t>
            </a:r>
            <a:r>
              <a:rPr lang="en-US" sz="900" b="1" dirty="0">
                <a:solidFill>
                  <a:srgbClr val="1E3063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20–25 minuti</a:t>
            </a:r>
            <a:r>
              <a:rPr lang="en-US" sz="9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.</a:t>
            </a:r>
            <a:endParaRPr lang="en-US" sz="900" dirty="0"/>
          </a:p>
        </p:txBody>
      </p:sp>
      <p:sp>
        <p:nvSpPr>
          <p:cNvPr id="6" name="Shape 3"/>
          <p:cNvSpPr/>
          <p:nvPr/>
        </p:nvSpPr>
        <p:spPr>
          <a:xfrm>
            <a:off x="3925119" y="1758107"/>
            <a:ext cx="4722763" cy="673298"/>
          </a:xfrm>
          <a:prstGeom prst="roundRect">
            <a:avLst>
              <a:gd name="adj" fmla="val 15804"/>
            </a:avLst>
          </a:prstGeom>
          <a:solidFill>
            <a:srgbClr val="CDDAFA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7" name="Text 4"/>
          <p:cNvSpPr/>
          <p:nvPr/>
        </p:nvSpPr>
        <p:spPr>
          <a:xfrm>
            <a:off x="4043288" y="1876276"/>
            <a:ext cx="4486424" cy="1846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Operazioni scritte</a:t>
            </a:r>
            <a:endParaRPr lang="en-US" sz="1150" dirty="0"/>
          </a:p>
        </p:txBody>
      </p:sp>
      <p:sp>
        <p:nvSpPr>
          <p:cNvPr id="8" name="Text 5"/>
          <p:cNvSpPr/>
          <p:nvPr/>
        </p:nvSpPr>
        <p:spPr>
          <a:xfrm>
            <a:off x="4043288" y="2128540"/>
            <a:ext cx="4486424" cy="1846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Valutano l'uso delle procedure di calcolo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3925119" y="2544068"/>
            <a:ext cx="4722763" cy="673298"/>
          </a:xfrm>
          <a:prstGeom prst="roundRect">
            <a:avLst>
              <a:gd name="adj" fmla="val 15804"/>
            </a:avLst>
          </a:prstGeom>
          <a:solidFill>
            <a:srgbClr val="CDDAFA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0" name="Text 7"/>
          <p:cNvSpPr/>
          <p:nvPr/>
        </p:nvSpPr>
        <p:spPr>
          <a:xfrm>
            <a:off x="4043288" y="2662238"/>
            <a:ext cx="4486424" cy="1846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Giudizio di numerosità</a:t>
            </a:r>
            <a:endParaRPr lang="en-US" sz="1150" dirty="0"/>
          </a:p>
        </p:txBody>
      </p:sp>
      <p:sp>
        <p:nvSpPr>
          <p:cNvPr id="11" name="Text 8"/>
          <p:cNvSpPr/>
          <p:nvPr/>
        </p:nvSpPr>
        <p:spPr>
          <a:xfrm>
            <a:off x="4043288" y="2914501"/>
            <a:ext cx="4486424" cy="1846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Comprensione semantica dei numeri</a:t>
            </a:r>
            <a:endParaRPr lang="en-US" sz="900" dirty="0"/>
          </a:p>
        </p:txBody>
      </p:sp>
      <p:sp>
        <p:nvSpPr>
          <p:cNvPr id="12" name="Shape 9"/>
          <p:cNvSpPr/>
          <p:nvPr/>
        </p:nvSpPr>
        <p:spPr>
          <a:xfrm>
            <a:off x="3925119" y="3330029"/>
            <a:ext cx="4722763" cy="673298"/>
          </a:xfrm>
          <a:prstGeom prst="roundRect">
            <a:avLst>
              <a:gd name="adj" fmla="val 15804"/>
            </a:avLst>
          </a:prstGeom>
          <a:solidFill>
            <a:srgbClr val="CDDAFA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3" name="Text 10"/>
          <p:cNvSpPr/>
          <p:nvPr/>
        </p:nvSpPr>
        <p:spPr>
          <a:xfrm>
            <a:off x="4043288" y="3448199"/>
            <a:ext cx="4486424" cy="1846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Trasformazione in cifre</a:t>
            </a:r>
            <a:endParaRPr lang="en-US" sz="1150" dirty="0"/>
          </a:p>
        </p:txBody>
      </p:sp>
      <p:sp>
        <p:nvSpPr>
          <p:cNvPr id="14" name="Text 11"/>
          <p:cNvSpPr/>
          <p:nvPr/>
        </p:nvSpPr>
        <p:spPr>
          <a:xfrm>
            <a:off x="4043288" y="3700463"/>
            <a:ext cx="4486424" cy="1846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Elaborazione della struttura sintattica</a:t>
            </a:r>
            <a:endParaRPr lang="en-US" sz="900" dirty="0"/>
          </a:p>
        </p:txBody>
      </p:sp>
      <p:sp>
        <p:nvSpPr>
          <p:cNvPr id="15" name="Shape 12"/>
          <p:cNvSpPr/>
          <p:nvPr/>
        </p:nvSpPr>
        <p:spPr>
          <a:xfrm>
            <a:off x="3925119" y="4115991"/>
            <a:ext cx="4722763" cy="673298"/>
          </a:xfrm>
          <a:prstGeom prst="roundRect">
            <a:avLst>
              <a:gd name="adj" fmla="val 15804"/>
            </a:avLst>
          </a:prstGeom>
          <a:solidFill>
            <a:srgbClr val="CDDAFA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6" name="Text 13"/>
          <p:cNvSpPr/>
          <p:nvPr/>
        </p:nvSpPr>
        <p:spPr>
          <a:xfrm>
            <a:off x="4043288" y="4234160"/>
            <a:ext cx="4486424" cy="1846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Ordinamento di serie</a:t>
            </a:r>
            <a:endParaRPr lang="en-US" sz="1150" dirty="0"/>
          </a:p>
        </p:txBody>
      </p:sp>
      <p:sp>
        <p:nvSpPr>
          <p:cNvPr id="17" name="Text 14"/>
          <p:cNvSpPr/>
          <p:nvPr/>
        </p:nvSpPr>
        <p:spPr>
          <a:xfrm>
            <a:off x="4043288" y="4486424"/>
            <a:ext cx="4486424" cy="1846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Rappresentazione semantica e confronto di quantità</a:t>
            </a:r>
            <a:endParaRPr lang="en-US" sz="900" dirty="0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AF6A1E84-24B7-7C57-974C-3F3144D3F55B}"/>
              </a:ext>
            </a:extLst>
          </p:cNvPr>
          <p:cNvSpPr/>
          <p:nvPr/>
        </p:nvSpPr>
        <p:spPr>
          <a:xfrm>
            <a:off x="8004517" y="4838424"/>
            <a:ext cx="1077422" cy="241771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1481138"/>
            <a:ext cx="8151763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091C5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Somministrazione delle Prove Collettive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96119" y="2178695"/>
            <a:ext cx="3924598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091C5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Preparazione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96119" y="2496517"/>
            <a:ext cx="3924598" cy="92399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93040" indent="-193040" algn="l">
              <a:lnSpc>
                <a:spcPct val="133000"/>
              </a:lnSpc>
              <a:buSzPct val="100000"/>
              <a:buChar char="•"/>
            </a:pPr>
            <a:r>
              <a:rPr lang="en-US" sz="9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Mettere a proprio agio i bambini</a:t>
            </a:r>
            <a:endParaRPr lang="en-US" sz="950" dirty="0"/>
          </a:p>
          <a:p>
            <a:pPr marL="193040" indent="-193040" algn="l">
              <a:lnSpc>
                <a:spcPct val="133000"/>
              </a:lnSpc>
              <a:buSzPct val="100000"/>
              <a:buChar char="•"/>
            </a:pPr>
            <a:r>
              <a:rPr lang="en-US" sz="9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Spiegare la consegna con chiarezza</a:t>
            </a:r>
            <a:endParaRPr lang="en-US" sz="950" dirty="0"/>
          </a:p>
          <a:p>
            <a:pPr marL="193040" indent="-193040" algn="l">
              <a:lnSpc>
                <a:spcPct val="133000"/>
              </a:lnSpc>
              <a:buSzPct val="100000"/>
              <a:buChar char="•"/>
            </a:pPr>
            <a:r>
              <a:rPr lang="en-US" sz="9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Distribuire i protocolli contemporaneamente</a:t>
            </a:r>
            <a:endParaRPr lang="en-US" sz="950" dirty="0"/>
          </a:p>
          <a:p>
            <a:pPr marL="193040" indent="-193040" algn="l">
              <a:lnSpc>
                <a:spcPct val="133000"/>
              </a:lnSpc>
              <a:buSzPct val="100000"/>
              <a:buChar char="•"/>
            </a:pPr>
            <a:r>
              <a:rPr lang="en-US" sz="9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Far lavorare gli alunni in banchi separati</a:t>
            </a:r>
            <a:endParaRPr lang="en-US" sz="950" dirty="0"/>
          </a:p>
        </p:txBody>
      </p:sp>
      <p:sp>
        <p:nvSpPr>
          <p:cNvPr id="5" name="Shape 3"/>
          <p:cNvSpPr/>
          <p:nvPr/>
        </p:nvSpPr>
        <p:spPr>
          <a:xfrm>
            <a:off x="4638749" y="2054721"/>
            <a:ext cx="4103191" cy="1607641"/>
          </a:xfrm>
          <a:prstGeom prst="roundRect">
            <a:avLst>
              <a:gd name="adj" fmla="val 11111"/>
            </a:avLst>
          </a:prstGeom>
          <a:solidFill>
            <a:srgbClr val="CDDAFA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6" name="Text 4"/>
          <p:cNvSpPr/>
          <p:nvPr/>
        </p:nvSpPr>
        <p:spPr>
          <a:xfrm>
            <a:off x="4762723" y="2178695"/>
            <a:ext cx="3855244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091C5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Ruolo dell'insegnante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762723" y="2496517"/>
            <a:ext cx="3855244" cy="11224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93040" indent="-193040" algn="just">
              <a:lnSpc>
                <a:spcPct val="133000"/>
              </a:lnSpc>
              <a:buSzPct val="100000"/>
              <a:buChar char="•"/>
            </a:pPr>
            <a:r>
              <a:rPr lang="en-US" sz="9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Guidare la classe e leggere le consegne</a:t>
            </a:r>
            <a:endParaRPr lang="en-US" sz="950" dirty="0"/>
          </a:p>
          <a:p>
            <a:pPr marL="193040" indent="-193040" algn="just">
              <a:lnSpc>
                <a:spcPct val="133000"/>
              </a:lnSpc>
              <a:buSzPct val="100000"/>
              <a:buChar char="•"/>
            </a:pPr>
            <a:r>
              <a:rPr lang="en-US" sz="9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Mostrare gli esempi prima di iniziare</a:t>
            </a:r>
            <a:endParaRPr lang="en-US" sz="950" dirty="0"/>
          </a:p>
          <a:p>
            <a:pPr marL="193040" indent="-193040" algn="just">
              <a:lnSpc>
                <a:spcPct val="133000"/>
              </a:lnSpc>
              <a:buSzPct val="100000"/>
              <a:buChar char="•"/>
            </a:pPr>
            <a:r>
              <a:rPr lang="en-US" sz="9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Passare alla prova successiva quando il </a:t>
            </a:r>
            <a:r>
              <a:rPr lang="en-US" sz="950" b="1" dirty="0">
                <a:solidFill>
                  <a:srgbClr val="1E3063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90%</a:t>
            </a:r>
            <a:r>
              <a:rPr lang="en-US" sz="9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ha terminato</a:t>
            </a:r>
            <a:endParaRPr lang="en-US" sz="950" dirty="0"/>
          </a:p>
          <a:p>
            <a:pPr marL="193040" indent="-193040" algn="just">
              <a:lnSpc>
                <a:spcPct val="133000"/>
              </a:lnSpc>
              <a:buSzPct val="100000"/>
              <a:buChar char="•"/>
            </a:pPr>
            <a:r>
              <a:rPr lang="en-US" sz="9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Ricordare ai bambini di lavorare con impegno e senza chiedere aiuto ai compagni</a:t>
            </a:r>
            <a:endParaRPr lang="en-US" sz="9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543550" y="0"/>
            <a:ext cx="3600450" cy="5143500"/>
          </a:xfrm>
          <a:prstGeom prst="rect">
            <a:avLst/>
          </a:prstGeom>
          <a:solidFill>
            <a:srgbClr val="AEE4BD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5300" y="241697"/>
            <a:ext cx="3106638" cy="466003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96119" y="591294"/>
            <a:ext cx="4722763" cy="7750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091C5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Operazioni Scritte e Giudizio di Numerosità</a:t>
            </a:r>
            <a:endParaRPr lang="en-US" sz="24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6119" y="1552426"/>
            <a:ext cx="4722763" cy="1537097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91530" y="1690688"/>
            <a:ext cx="4389090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1E306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Operazioni Scritte</a:t>
            </a:r>
            <a:endParaRPr lang="en-US" sz="1200" dirty="0"/>
          </a:p>
        </p:txBody>
      </p:sp>
      <p:sp>
        <p:nvSpPr>
          <p:cNvPr id="7" name="Text 3"/>
          <p:cNvSpPr/>
          <p:nvPr/>
        </p:nvSpPr>
        <p:spPr>
          <a:xfrm>
            <a:off x="691530" y="1958950"/>
            <a:ext cx="4389090" cy="9923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Valutano l'uso delle procedure di calcolo. Il punteggio si assegna con </a:t>
            </a:r>
            <a:r>
              <a:rPr lang="en-US" sz="950" b="1" dirty="0">
                <a:solidFill>
                  <a:srgbClr val="1E3063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1 punto per ogni operazione corretta</a:t>
            </a:r>
            <a:r>
              <a:rPr lang="en-US" sz="9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. Nelle versioni più recenti è importante osservare anche la correttezza dell'incolonnamento e il tempo impiegato. Questa prova è utile per leggere sia l'automatismo sia la gestione esecutiva del compito.</a:t>
            </a:r>
            <a:endParaRPr lang="en-US" sz="95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6119" y="3213497"/>
            <a:ext cx="4722763" cy="1338635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691530" y="3351758"/>
            <a:ext cx="4389090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1E306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Giudizio di Numerosità</a:t>
            </a:r>
            <a:endParaRPr lang="en-US" sz="1200" dirty="0"/>
          </a:p>
        </p:txBody>
      </p:sp>
      <p:sp>
        <p:nvSpPr>
          <p:cNvPr id="10" name="Text 5"/>
          <p:cNvSpPr/>
          <p:nvPr/>
        </p:nvSpPr>
        <p:spPr>
          <a:xfrm>
            <a:off x="691530" y="3620021"/>
            <a:ext cx="4389090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Si presentano coppie di numeri e il bambino deve cerchiare quello più grande. La prova valuta la comprensione semantica dei numeri e richiede anche il riconoscimento lessicale. Il punteggio si ottiene contando le risposte corrette. È una prova semplice ma molto informativa sul </a:t>
            </a:r>
            <a:r>
              <a:rPr lang="en-US" sz="950" b="1" dirty="0">
                <a:solidFill>
                  <a:srgbClr val="1E3063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senso quantitativo</a:t>
            </a:r>
            <a:r>
              <a:rPr lang="en-US" sz="9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.</a:t>
            </a:r>
            <a:endParaRPr lang="en-US" sz="9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1512094"/>
            <a:ext cx="8151763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091C5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Trasformazione in Cifre e Ordinamento di Serie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96119" y="2209651"/>
            <a:ext cx="3924598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091C5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Trasformazione in Cifre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96119" y="2527474"/>
            <a:ext cx="3924598" cy="9923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Il bambino deve ricomporre il numero partendo da informazioni sulla posizione delle cifre. La prova valuta l'elaborazione della struttura sintattica del numero e non è presente nella prima intermedia. Serve a capire se il bambino sa attribuire </a:t>
            </a:r>
            <a:r>
              <a:rPr lang="en-US" sz="950" b="1" dirty="0">
                <a:solidFill>
                  <a:srgbClr val="1E3063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valore posizionale</a:t>
            </a:r>
            <a:r>
              <a:rPr lang="en-US" sz="9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alle cifre e non soltanto leggerle in sequenza.</a:t>
            </a:r>
            <a:endParaRPr lang="en-US" sz="950" dirty="0"/>
          </a:p>
        </p:txBody>
      </p:sp>
      <p:sp>
        <p:nvSpPr>
          <p:cNvPr id="5" name="Shape 3"/>
          <p:cNvSpPr/>
          <p:nvPr/>
        </p:nvSpPr>
        <p:spPr>
          <a:xfrm>
            <a:off x="4638749" y="2085677"/>
            <a:ext cx="4103191" cy="1545729"/>
          </a:xfrm>
          <a:prstGeom prst="roundRect">
            <a:avLst>
              <a:gd name="adj" fmla="val 11556"/>
            </a:avLst>
          </a:prstGeom>
          <a:solidFill>
            <a:srgbClr val="CDDAFA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6" name="Text 4"/>
          <p:cNvSpPr/>
          <p:nvPr/>
        </p:nvSpPr>
        <p:spPr>
          <a:xfrm>
            <a:off x="4762723" y="2209651"/>
            <a:ext cx="3855244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091C5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Ordinamento di Serie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762723" y="2527474"/>
            <a:ext cx="3855244" cy="9923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Sono previste due prove di seriazione: dal </a:t>
            </a:r>
            <a:r>
              <a:rPr lang="en-US" sz="950" b="1" dirty="0">
                <a:solidFill>
                  <a:srgbClr val="1E3063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minore al maggiore</a:t>
            </a:r>
            <a:r>
              <a:rPr lang="en-US" sz="9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e dal </a:t>
            </a:r>
            <a:r>
              <a:rPr lang="en-US" sz="950" b="1" dirty="0">
                <a:solidFill>
                  <a:srgbClr val="1E3063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maggiore al minore</a:t>
            </a:r>
            <a:r>
              <a:rPr lang="en-US" sz="9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. Il bambino deve ordinare serie numeriche, inizialmente di quattro elementi e, nella classe prima intermedia, di tre. La prova misura la rappresentazione semantica dei numeri e la capacità di confrontare quantità e ordini diversi.</a:t>
            </a:r>
            <a:endParaRPr lang="en-US" sz="9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665308"/>
            <a:ext cx="8151763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091C5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Periodo e Fasce di Prestazione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96119" y="1092771"/>
            <a:ext cx="8151763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Il manuale distingue </a:t>
            </a:r>
            <a:r>
              <a:rPr lang="en-US" sz="950" b="1" dirty="0">
                <a:solidFill>
                  <a:srgbClr val="1E3063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finestre di somministrazione diverse</a:t>
            </a:r>
            <a:r>
              <a:rPr lang="en-US" sz="9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per classe e periodo dell'anno. Le fasce di prestazione permettono di leggere il punteggio del singolo alunno e della classe.</a:t>
            </a:r>
            <a:endParaRPr lang="en-US" sz="9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119" y="1629221"/>
            <a:ext cx="4075881" cy="496119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20092" y="2249314"/>
            <a:ext cx="3827934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1E306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Richiesta di intervento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20092" y="2517577"/>
            <a:ext cx="3827934" cy="1984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Fascia che segnala la necessità di un supporto specifico</a:t>
            </a:r>
            <a:endParaRPr lang="en-US" sz="9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629221"/>
            <a:ext cx="4075881" cy="496119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4695974" y="2249314"/>
            <a:ext cx="3827934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1E306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Richiesta di attenzione</a:t>
            </a:r>
            <a:endParaRPr lang="en-US" sz="1200" dirty="0"/>
          </a:p>
        </p:txBody>
      </p:sp>
      <p:sp>
        <p:nvSpPr>
          <p:cNvPr id="9" name="Text 5"/>
          <p:cNvSpPr/>
          <p:nvPr/>
        </p:nvSpPr>
        <p:spPr>
          <a:xfrm>
            <a:off x="4695974" y="2517577"/>
            <a:ext cx="3827934" cy="1984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Fascia che richiede monitoraggio e osservazione</a:t>
            </a:r>
            <a:endParaRPr lang="en-US" sz="9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119" y="2840013"/>
            <a:ext cx="4075881" cy="496119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620092" y="3460105"/>
            <a:ext cx="3827934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1E306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Fascia media</a:t>
            </a:r>
            <a:endParaRPr lang="en-US" sz="1200" dirty="0"/>
          </a:p>
        </p:txBody>
      </p:sp>
      <p:sp>
        <p:nvSpPr>
          <p:cNvPr id="12" name="Text 7"/>
          <p:cNvSpPr/>
          <p:nvPr/>
        </p:nvSpPr>
        <p:spPr>
          <a:xfrm>
            <a:off x="620092" y="3728368"/>
            <a:ext cx="3827934" cy="1984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Prestazione nella norma</a:t>
            </a:r>
            <a:endParaRPr lang="en-US" sz="95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0" y="2840013"/>
            <a:ext cx="4075881" cy="496119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4695974" y="3460105"/>
            <a:ext cx="3827934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1E306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Fascia ottimale</a:t>
            </a:r>
            <a:endParaRPr lang="en-US" sz="1200" dirty="0"/>
          </a:p>
        </p:txBody>
      </p:sp>
      <p:sp>
        <p:nvSpPr>
          <p:cNvPr id="15" name="Text 9"/>
          <p:cNvSpPr/>
          <p:nvPr/>
        </p:nvSpPr>
        <p:spPr>
          <a:xfrm>
            <a:off x="4695974" y="3728368"/>
            <a:ext cx="3827934" cy="1984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Prestazione eccellente</a:t>
            </a:r>
            <a:endParaRPr lang="en-US" sz="950" dirty="0"/>
          </a:p>
        </p:txBody>
      </p:sp>
      <p:sp>
        <p:nvSpPr>
          <p:cNvPr id="16" name="Shape 10"/>
          <p:cNvSpPr/>
          <p:nvPr/>
        </p:nvSpPr>
        <p:spPr>
          <a:xfrm>
            <a:off x="496119" y="4190330"/>
            <a:ext cx="8151763" cy="495970"/>
          </a:xfrm>
          <a:prstGeom prst="roundRect">
            <a:avLst>
              <a:gd name="adj" fmla="val 22510"/>
            </a:avLst>
          </a:prstGeom>
          <a:solidFill>
            <a:srgbClr val="F9D933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17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0092" y="4370115"/>
            <a:ext cx="155004" cy="123974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899071" y="4345260"/>
            <a:ext cx="8082037" cy="1984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I </a:t>
            </a:r>
            <a:r>
              <a:rPr lang="en-US" sz="950" b="1" dirty="0">
                <a:solidFill>
                  <a:srgbClr val="000000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percentili</a:t>
            </a:r>
            <a:r>
              <a:rPr lang="en-US" sz="950" dirty="0">
                <a:solidFill>
                  <a:srgbClr val="000000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indicati nel materiale aiutano a collocare il risultato in modo standardizzato.</a:t>
            </a:r>
            <a:endParaRPr lang="en-US" sz="950" dirty="0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4D19ACB1-B98E-3E5B-DEE7-46DEAB05F588}"/>
              </a:ext>
            </a:extLst>
          </p:cNvPr>
          <p:cNvSpPr/>
          <p:nvPr/>
        </p:nvSpPr>
        <p:spPr>
          <a:xfrm>
            <a:off x="8004517" y="4838424"/>
            <a:ext cx="1077422" cy="241771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1156990"/>
            <a:ext cx="8151763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091C5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Prove di Approfondimento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96119" y="1792560"/>
            <a:ext cx="8151763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Le prove di approfondimento vengono somministrate </a:t>
            </a:r>
            <a:r>
              <a:rPr lang="en-US" sz="950" b="1" dirty="0">
                <a:solidFill>
                  <a:srgbClr val="1E3063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individualmente</a:t>
            </a:r>
            <a:r>
              <a:rPr lang="en-US" sz="9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in ambiente tranquillo. Servono a rilevare correttezza e velocità di esecuzione. Per ogni prova si osservano sia gli errori sia le strategie usate dal bambino.</a:t>
            </a:r>
            <a:endParaRPr lang="en-US" sz="9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6119" y="2329011"/>
            <a:ext cx="310083" cy="310083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61206" y="2329011"/>
            <a:ext cx="3533254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1E306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Calcolo a mente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961206" y="2597274"/>
            <a:ext cx="3533254" cy="13892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Il bambino risolve sei operazioni semplici, tre addizioni e tre sottrazioni. Il tempo si misura dal termine della lettura dell'operazione fino alla risposta. Se serve, l'operazione può essere riletta una sola volta; oltre quel limite non viene considerata superata. L'insegnante annota le strategie visibili, come il conteggio sulle dita o l'uso di strategie di calcolo mentale.</a:t>
            </a:r>
            <a:endParaRPr lang="en-US" sz="9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49465" y="2329011"/>
            <a:ext cx="310083" cy="310083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114553" y="2329011"/>
            <a:ext cx="3533329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1E306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Calcolo scritto</a:t>
            </a:r>
            <a:endParaRPr lang="en-US" sz="1200" dirty="0"/>
          </a:p>
        </p:txBody>
      </p:sp>
      <p:sp>
        <p:nvSpPr>
          <p:cNvPr id="9" name="Text 5"/>
          <p:cNvSpPr/>
          <p:nvPr/>
        </p:nvSpPr>
        <p:spPr>
          <a:xfrm>
            <a:off x="5114553" y="2597274"/>
            <a:ext cx="3533329" cy="11907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Il bambino esegue due operazioni in colonna, dettate una per volta, su foglio bianco non quadrettato. Il tempo si misura dal momento in cui il bambino scrive l'operazione; oltre i </a:t>
            </a:r>
            <a:r>
              <a:rPr lang="en-US" sz="950" b="1" dirty="0">
                <a:solidFill>
                  <a:srgbClr val="1E3063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60 secondi</a:t>
            </a:r>
            <a:r>
              <a:rPr lang="en-US" sz="9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si sospende e si considera errore. Nel punteggio finale si sommano tempi ed errori, moltiplicando per tre il numero degli errori.</a:t>
            </a:r>
            <a:endParaRPr lang="en-US" sz="9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1584647"/>
            <a:ext cx="8151763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091C5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Enumerazione, Dettato e Recupero dei Fatti Numerici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96119" y="2220218"/>
            <a:ext cx="2634555" cy="1338635"/>
          </a:xfrm>
          <a:prstGeom prst="roundRect">
            <a:avLst>
              <a:gd name="adj" fmla="val 8340"/>
            </a:avLst>
          </a:prstGeom>
          <a:solidFill>
            <a:srgbClr val="FFFFFF"/>
          </a:solidFill>
          <a:ln w="14288">
            <a:solidFill>
              <a:srgbClr val="B4CCE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" name="Text 2"/>
          <p:cNvSpPr/>
          <p:nvPr/>
        </p:nvSpPr>
        <p:spPr>
          <a:xfrm>
            <a:off x="634380" y="2358479"/>
            <a:ext cx="2358033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1E306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Enumerazione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634380" y="2626742"/>
            <a:ext cx="2358033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L'enumerazione verifica se il bambino ha appreso la sequenza numerica come sequenza memorizzata e se conosce il ruolo di ciascun numero nel contare.</a:t>
            </a:r>
            <a:endParaRPr lang="en-US" sz="950" dirty="0"/>
          </a:p>
        </p:txBody>
      </p:sp>
      <p:sp>
        <p:nvSpPr>
          <p:cNvPr id="6" name="Shape 4"/>
          <p:cNvSpPr/>
          <p:nvPr/>
        </p:nvSpPr>
        <p:spPr>
          <a:xfrm>
            <a:off x="3254648" y="2220218"/>
            <a:ext cx="2634630" cy="1338635"/>
          </a:xfrm>
          <a:prstGeom prst="roundRect">
            <a:avLst>
              <a:gd name="adj" fmla="val 8340"/>
            </a:avLst>
          </a:prstGeom>
          <a:solidFill>
            <a:srgbClr val="FFFFFF"/>
          </a:solidFill>
          <a:ln w="14288">
            <a:solidFill>
              <a:srgbClr val="B4CCE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" name="Text 5"/>
          <p:cNvSpPr/>
          <p:nvPr/>
        </p:nvSpPr>
        <p:spPr>
          <a:xfrm>
            <a:off x="3392909" y="2358479"/>
            <a:ext cx="2358107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1E306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Dettato di Numeri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3392909" y="2626742"/>
            <a:ext cx="2358107" cy="5953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Il dettato di numeri valuta i meccanismi sintattici e lessicali di produzione dei numeri, senza misurare la velocità.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6013252" y="2220218"/>
            <a:ext cx="2634555" cy="1338635"/>
          </a:xfrm>
          <a:prstGeom prst="roundRect">
            <a:avLst>
              <a:gd name="adj" fmla="val 8340"/>
            </a:avLst>
          </a:prstGeom>
          <a:solidFill>
            <a:srgbClr val="FFFFFF"/>
          </a:solidFill>
          <a:ln w="14288">
            <a:solidFill>
              <a:srgbClr val="B4CCE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Text 8"/>
          <p:cNvSpPr/>
          <p:nvPr/>
        </p:nvSpPr>
        <p:spPr>
          <a:xfrm>
            <a:off x="6151513" y="2358479"/>
            <a:ext cx="2358033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1E306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Recupero dei Fatti Numerici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151513" y="2626742"/>
            <a:ext cx="2358033" cy="5953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Misura quanto il bambino abbia già in memoria alcune combinazioni e quanto riesca ad accedervi rapidamente.</a:t>
            </a:r>
            <a:endParaRPr lang="en-US" sz="9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600450" cy="5143500"/>
          </a:xfrm>
          <a:prstGeom prst="rect">
            <a:avLst/>
          </a:prstGeom>
          <a:solidFill>
            <a:srgbClr val="AEE4BD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61" y="241697"/>
            <a:ext cx="3106638" cy="466003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925119" y="766316"/>
            <a:ext cx="4722763" cy="7750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091C5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Interpretazione dei Risultati e Conclusioni</a:t>
            </a:r>
            <a:endParaRPr lang="en-US" sz="2400" dirty="0"/>
          </a:p>
        </p:txBody>
      </p:sp>
      <p:sp>
        <p:nvSpPr>
          <p:cNvPr id="5" name="Shape 2"/>
          <p:cNvSpPr/>
          <p:nvPr/>
        </p:nvSpPr>
        <p:spPr>
          <a:xfrm>
            <a:off x="3835822" y="1727448"/>
            <a:ext cx="2388691" cy="2649662"/>
          </a:xfrm>
          <a:prstGeom prst="roundRect">
            <a:avLst>
              <a:gd name="adj" fmla="val 7478"/>
            </a:avLst>
          </a:prstGeom>
          <a:solidFill>
            <a:srgbClr val="F9D933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6" name="Text 3"/>
          <p:cNvSpPr/>
          <p:nvPr/>
        </p:nvSpPr>
        <p:spPr>
          <a:xfrm>
            <a:off x="3959796" y="1851422"/>
            <a:ext cx="2140744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091C5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Come leggere i risultati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3959796" y="2169244"/>
            <a:ext cx="2140744" cy="19163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93040" indent="-193040" algn="just">
              <a:lnSpc>
                <a:spcPct val="133000"/>
              </a:lnSpc>
              <a:buSzPct val="100000"/>
              <a:buChar char="•"/>
            </a:pPr>
            <a:r>
              <a:rPr lang="en-US" sz="9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Compilare il profilo del test</a:t>
            </a:r>
            <a:endParaRPr lang="en-US" sz="950" dirty="0"/>
          </a:p>
          <a:p>
            <a:pPr marL="193040" indent="-193040" algn="just">
              <a:lnSpc>
                <a:spcPct val="133000"/>
              </a:lnSpc>
              <a:buSzPct val="100000"/>
              <a:buChar char="•"/>
            </a:pPr>
            <a:r>
              <a:rPr lang="en-US" sz="9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Confrontare il punteggio con le fasce di prestazione</a:t>
            </a:r>
            <a:endParaRPr lang="en-US" sz="950" dirty="0"/>
          </a:p>
          <a:p>
            <a:pPr marL="193040" indent="-193040" algn="just">
              <a:lnSpc>
                <a:spcPct val="133000"/>
              </a:lnSpc>
              <a:buSzPct val="100000"/>
              <a:buChar char="•"/>
            </a:pPr>
            <a:r>
              <a:rPr lang="en-US" sz="9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Osservare punti di forza e debolezza del bambino</a:t>
            </a:r>
            <a:endParaRPr lang="en-US" sz="950" dirty="0"/>
          </a:p>
          <a:p>
            <a:pPr marL="193040" indent="-193040" algn="just">
              <a:lnSpc>
                <a:spcPct val="133000"/>
              </a:lnSpc>
              <a:buSzPct val="100000"/>
              <a:buChar char="•"/>
            </a:pPr>
            <a:r>
              <a:rPr lang="en-US" sz="9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Il manuale propone anche una lettura per classe, utile per ottenere un profilo complessivo del gruppo</a:t>
            </a:r>
            <a:endParaRPr lang="en-US" sz="950" dirty="0"/>
          </a:p>
        </p:txBody>
      </p:sp>
      <p:sp>
        <p:nvSpPr>
          <p:cNvPr id="8" name="Text 5"/>
          <p:cNvSpPr/>
          <p:nvPr/>
        </p:nvSpPr>
        <p:spPr>
          <a:xfrm>
            <a:off x="6442546" y="1851422"/>
            <a:ext cx="2210098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091C53"/>
                </a:solidFill>
                <a:latin typeface="Instrument Sans SemiBold" pitchFamily="34" charset="0"/>
                <a:ea typeface="Instrument Sans SemiBold" pitchFamily="34" charset="-122"/>
                <a:cs typeface="Instrument Sans SemiBold" pitchFamily="34" charset="-120"/>
              </a:rPr>
              <a:t>Obiettivo finale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6442546" y="2169244"/>
            <a:ext cx="2210098" cy="20962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L'obiettivo non è solo classificare, ma </a:t>
            </a:r>
            <a:r>
              <a:rPr lang="en-US" sz="950" b="1" dirty="0">
                <a:solidFill>
                  <a:srgbClr val="1E3063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orientare il lavoro didattico</a:t>
            </a:r>
            <a:r>
              <a:rPr lang="en-US" sz="9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e l'eventuale approfondimento clinico.</a:t>
            </a:r>
            <a:endParaRPr lang="en-US" sz="950" dirty="0"/>
          </a:p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AC-MT è uno strumento che unisce valutazione della </a:t>
            </a:r>
            <a:r>
              <a:rPr lang="en-US" sz="950" b="1" dirty="0">
                <a:solidFill>
                  <a:srgbClr val="1E3063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correttezza</a:t>
            </a:r>
            <a:r>
              <a:rPr lang="en-US" sz="9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, della </a:t>
            </a:r>
            <a:r>
              <a:rPr lang="en-US" sz="950" b="1" dirty="0">
                <a:solidFill>
                  <a:srgbClr val="1E3063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rapidità</a:t>
            </a:r>
            <a:r>
              <a:rPr lang="en-US" sz="9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e delle </a:t>
            </a:r>
            <a:r>
              <a:rPr lang="en-US" sz="950" b="1" dirty="0">
                <a:solidFill>
                  <a:srgbClr val="1E3063"/>
                </a:solidFill>
                <a:latin typeface="Instrument Sans Bold" pitchFamily="34" charset="0"/>
                <a:ea typeface="Instrument Sans Bold" pitchFamily="34" charset="-122"/>
                <a:cs typeface="Instrument Sans Bold" pitchFamily="34" charset="-120"/>
              </a:rPr>
              <a:t>strategie</a:t>
            </a:r>
            <a:r>
              <a:rPr lang="en-US" sz="9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usate dal bambino. La sua utilità aumenta quando i risultati vengono letti in modo integrato, dentro un quadro didattico e osservativo più ampio.</a:t>
            </a:r>
            <a:endParaRPr lang="en-US" sz="950" dirty="0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543CFA26-3E13-BAEC-4C4F-43047902AE2A}"/>
              </a:ext>
            </a:extLst>
          </p:cNvPr>
          <p:cNvSpPr/>
          <p:nvPr/>
        </p:nvSpPr>
        <p:spPr>
          <a:xfrm>
            <a:off x="8004517" y="4838424"/>
            <a:ext cx="1077422" cy="241771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915</Words>
  <Application>Microsoft Office PowerPoint</Application>
  <PresentationFormat>Presentazione su schermo (16:9)</PresentationFormat>
  <Paragraphs>84</Paragraphs>
  <Slides>11</Slides>
  <Notes>10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6" baseType="lpstr">
      <vt:lpstr>Instrument Sans Bold</vt:lpstr>
      <vt:lpstr>Instrument Sans SemiBold</vt:lpstr>
      <vt:lpstr>Instrument Sans Medium</vt:lpstr>
      <vt:lpstr>Arial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Giorgio Melis</dc:creator>
  <cp:lastModifiedBy>GIORGIO  MELIS</cp:lastModifiedBy>
  <cp:revision>5</cp:revision>
  <dcterms:created xsi:type="dcterms:W3CDTF">2026-07-06T20:21:23Z</dcterms:created>
  <dcterms:modified xsi:type="dcterms:W3CDTF">2026-07-29T11:15:54Z</dcterms:modified>
</cp:coreProperties>
</file>